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2"/>
  </p:notesMasterIdLst>
  <p:sldIdLst>
    <p:sldId id="256" r:id="rId2"/>
    <p:sldId id="3589" r:id="rId3"/>
    <p:sldId id="304" r:id="rId4"/>
    <p:sldId id="3587" r:id="rId5"/>
    <p:sldId id="260" r:id="rId6"/>
    <p:sldId id="3590" r:id="rId7"/>
    <p:sldId id="287" r:id="rId8"/>
    <p:sldId id="3548" r:id="rId9"/>
    <p:sldId id="3564" r:id="rId10"/>
    <p:sldId id="3582" r:id="rId11"/>
    <p:sldId id="3581" r:id="rId12"/>
    <p:sldId id="3599" r:id="rId13"/>
    <p:sldId id="3596" r:id="rId14"/>
    <p:sldId id="3597" r:id="rId15"/>
    <p:sldId id="3592" r:id="rId16"/>
    <p:sldId id="3600" r:id="rId17"/>
    <p:sldId id="3447" r:id="rId18"/>
    <p:sldId id="3583" r:id="rId19"/>
    <p:sldId id="3598" r:id="rId20"/>
    <p:sldId id="3601"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1FF"/>
    <a:srgbClr val="363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228" y="4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D4D13-D5EE-49E9-8FBE-B2AB9D812E4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34120ADB-BF97-4690-AB6A-7403A1A050E7}">
      <dgm:prSet phldrT="[Text]"/>
      <dgm:spPr/>
      <dgm:t>
        <a:bodyPr/>
        <a:lstStyle/>
        <a:p>
          <a:r>
            <a:rPr lang="en-US" b="1" dirty="0">
              <a:solidFill>
                <a:srgbClr val="363840"/>
              </a:solidFill>
            </a:rPr>
            <a:t>Leaders</a:t>
          </a:r>
        </a:p>
      </dgm:t>
    </dgm:pt>
    <dgm:pt modelId="{DA1F5F54-4B1A-48DB-B354-A98716A698AC}" type="parTrans" cxnId="{C084DADF-0667-49B7-9857-64593E65A4A4}">
      <dgm:prSet/>
      <dgm:spPr/>
      <dgm:t>
        <a:bodyPr/>
        <a:lstStyle/>
        <a:p>
          <a:endParaRPr lang="en-US"/>
        </a:p>
      </dgm:t>
    </dgm:pt>
    <dgm:pt modelId="{460E908F-8CCC-4CE8-8C9B-F259D4B652E7}" type="sibTrans" cxnId="{C084DADF-0667-49B7-9857-64593E65A4A4}">
      <dgm:prSet/>
      <dgm:spPr/>
      <dgm:t>
        <a:bodyPr/>
        <a:lstStyle/>
        <a:p>
          <a:endParaRPr lang="en-US"/>
        </a:p>
      </dgm:t>
    </dgm:pt>
    <dgm:pt modelId="{41FBE7B8-742E-4E02-90E9-FEAB91C6B555}">
      <dgm:prSet phldrT="[Text]"/>
      <dgm:spPr/>
      <dgm:t>
        <a:bodyPr/>
        <a:lstStyle/>
        <a:p>
          <a:r>
            <a:rPr lang="en-US" b="1" dirty="0">
              <a:solidFill>
                <a:srgbClr val="363840"/>
              </a:solidFill>
            </a:rPr>
            <a:t>HR &amp; Safety</a:t>
          </a:r>
        </a:p>
      </dgm:t>
    </dgm:pt>
    <dgm:pt modelId="{2268A94B-116C-43D4-84C6-55248450487C}" type="parTrans" cxnId="{234D7A87-964D-4AAB-B17C-9FDB2446E057}">
      <dgm:prSet/>
      <dgm:spPr/>
      <dgm:t>
        <a:bodyPr/>
        <a:lstStyle/>
        <a:p>
          <a:endParaRPr lang="en-US"/>
        </a:p>
      </dgm:t>
    </dgm:pt>
    <dgm:pt modelId="{F7176639-78FE-4A1B-BAF6-54B0FC8DD9C6}" type="sibTrans" cxnId="{234D7A87-964D-4AAB-B17C-9FDB2446E057}">
      <dgm:prSet/>
      <dgm:spPr/>
      <dgm:t>
        <a:bodyPr/>
        <a:lstStyle/>
        <a:p>
          <a:endParaRPr lang="en-US"/>
        </a:p>
      </dgm:t>
    </dgm:pt>
    <dgm:pt modelId="{2B6F3853-13C8-4F05-8195-0AC1E9A851E5}">
      <dgm:prSet phldrT="[Text]"/>
      <dgm:spPr/>
      <dgm:t>
        <a:bodyPr/>
        <a:lstStyle/>
        <a:p>
          <a:r>
            <a:rPr lang="en-US" b="1" dirty="0">
              <a:solidFill>
                <a:srgbClr val="363840"/>
              </a:solidFill>
            </a:rPr>
            <a:t>Individuals</a:t>
          </a:r>
        </a:p>
      </dgm:t>
    </dgm:pt>
    <dgm:pt modelId="{54CA6D2D-7AAD-4108-B5DD-802842317543}" type="parTrans" cxnId="{CA76C4B4-C29A-46CB-A5DB-4EF5503A3A29}">
      <dgm:prSet/>
      <dgm:spPr/>
      <dgm:t>
        <a:bodyPr/>
        <a:lstStyle/>
        <a:p>
          <a:endParaRPr lang="en-US"/>
        </a:p>
      </dgm:t>
    </dgm:pt>
    <dgm:pt modelId="{924DE892-DDAA-4049-8A9A-4097C99C1134}" type="sibTrans" cxnId="{CA76C4B4-C29A-46CB-A5DB-4EF5503A3A29}">
      <dgm:prSet/>
      <dgm:spPr/>
      <dgm:t>
        <a:bodyPr/>
        <a:lstStyle/>
        <a:p>
          <a:endParaRPr lang="en-US"/>
        </a:p>
      </dgm:t>
    </dgm:pt>
    <dgm:pt modelId="{4DE55FBE-8E2F-4C5B-A2B5-8879147069BD}" type="pres">
      <dgm:prSet presAssocID="{017D4D13-D5EE-49E9-8FBE-B2AB9D812E4A}" presName="Name0" presStyleCnt="0">
        <dgm:presLayoutVars>
          <dgm:chMax val="7"/>
          <dgm:chPref val="7"/>
          <dgm:dir/>
          <dgm:animLvl val="lvl"/>
        </dgm:presLayoutVars>
      </dgm:prSet>
      <dgm:spPr/>
    </dgm:pt>
    <dgm:pt modelId="{5DFA55DB-C390-42F9-93B3-28980C92C758}" type="pres">
      <dgm:prSet presAssocID="{34120ADB-BF97-4690-AB6A-7403A1A050E7}" presName="Accent1" presStyleCnt="0"/>
      <dgm:spPr/>
    </dgm:pt>
    <dgm:pt modelId="{A8C0517A-7ED7-4553-9AAF-A7DD50670FBF}" type="pres">
      <dgm:prSet presAssocID="{34120ADB-BF97-4690-AB6A-7403A1A050E7}" presName="Accent" presStyleLbl="node1" presStyleIdx="0" presStyleCnt="3"/>
      <dgm:spPr/>
    </dgm:pt>
    <dgm:pt modelId="{95093699-172A-402F-BB51-4FF48B80354E}" type="pres">
      <dgm:prSet presAssocID="{34120ADB-BF97-4690-AB6A-7403A1A050E7}" presName="Parent1" presStyleLbl="revTx" presStyleIdx="0" presStyleCnt="3">
        <dgm:presLayoutVars>
          <dgm:chMax val="1"/>
          <dgm:chPref val="1"/>
          <dgm:bulletEnabled val="1"/>
        </dgm:presLayoutVars>
      </dgm:prSet>
      <dgm:spPr/>
    </dgm:pt>
    <dgm:pt modelId="{2FCB65A9-A8E1-462A-9167-117DDC635C59}" type="pres">
      <dgm:prSet presAssocID="{41FBE7B8-742E-4E02-90E9-FEAB91C6B555}" presName="Accent2" presStyleCnt="0"/>
      <dgm:spPr/>
    </dgm:pt>
    <dgm:pt modelId="{B6DEA6E2-9878-4417-B692-51EDFFB63737}" type="pres">
      <dgm:prSet presAssocID="{41FBE7B8-742E-4E02-90E9-FEAB91C6B555}" presName="Accent" presStyleLbl="node1" presStyleIdx="1" presStyleCnt="3"/>
      <dgm:spPr>
        <a:solidFill>
          <a:srgbClr val="BF2173"/>
        </a:solidFill>
      </dgm:spPr>
    </dgm:pt>
    <dgm:pt modelId="{2C09D5BD-E15A-4C3F-8AC0-981EAAB7027C}" type="pres">
      <dgm:prSet presAssocID="{41FBE7B8-742E-4E02-90E9-FEAB91C6B555}" presName="Parent2" presStyleLbl="revTx" presStyleIdx="1" presStyleCnt="3">
        <dgm:presLayoutVars>
          <dgm:chMax val="1"/>
          <dgm:chPref val="1"/>
          <dgm:bulletEnabled val="1"/>
        </dgm:presLayoutVars>
      </dgm:prSet>
      <dgm:spPr/>
    </dgm:pt>
    <dgm:pt modelId="{B1F4A1F6-2710-47B2-96D1-C8ABBC4CEA41}" type="pres">
      <dgm:prSet presAssocID="{2B6F3853-13C8-4F05-8195-0AC1E9A851E5}" presName="Accent3" presStyleCnt="0"/>
      <dgm:spPr/>
    </dgm:pt>
    <dgm:pt modelId="{78B89465-658D-4623-AA77-9C2B2AD2BEBF}" type="pres">
      <dgm:prSet presAssocID="{2B6F3853-13C8-4F05-8195-0AC1E9A851E5}" presName="Accent" presStyleLbl="node1" presStyleIdx="2" presStyleCnt="3"/>
      <dgm:spPr>
        <a:solidFill>
          <a:srgbClr val="6BD8FF"/>
        </a:solidFill>
      </dgm:spPr>
    </dgm:pt>
    <dgm:pt modelId="{79EDF258-344D-43DD-83C0-552B511EFC19}" type="pres">
      <dgm:prSet presAssocID="{2B6F3853-13C8-4F05-8195-0AC1E9A851E5}" presName="Parent3" presStyleLbl="revTx" presStyleIdx="2" presStyleCnt="3">
        <dgm:presLayoutVars>
          <dgm:chMax val="1"/>
          <dgm:chPref val="1"/>
          <dgm:bulletEnabled val="1"/>
        </dgm:presLayoutVars>
      </dgm:prSet>
      <dgm:spPr/>
    </dgm:pt>
  </dgm:ptLst>
  <dgm:cxnLst>
    <dgm:cxn modelId="{4C122E30-FE12-48C7-9BD2-1C2C12008B71}" type="presOf" srcId="{41FBE7B8-742E-4E02-90E9-FEAB91C6B555}" destId="{2C09D5BD-E15A-4C3F-8AC0-981EAAB7027C}" srcOrd="0" destOrd="0" presId="urn:microsoft.com/office/officeart/2009/layout/CircleArrowProcess"/>
    <dgm:cxn modelId="{CE4EB340-E3C2-4511-9355-17119EB68068}" type="presOf" srcId="{2B6F3853-13C8-4F05-8195-0AC1E9A851E5}" destId="{79EDF258-344D-43DD-83C0-552B511EFC19}" srcOrd="0" destOrd="0" presId="urn:microsoft.com/office/officeart/2009/layout/CircleArrowProcess"/>
    <dgm:cxn modelId="{90BA7D4D-F2E6-4029-9C18-70F5761BA166}" type="presOf" srcId="{017D4D13-D5EE-49E9-8FBE-B2AB9D812E4A}" destId="{4DE55FBE-8E2F-4C5B-A2B5-8879147069BD}" srcOrd="0" destOrd="0" presId="urn:microsoft.com/office/officeart/2009/layout/CircleArrowProcess"/>
    <dgm:cxn modelId="{234D7A87-964D-4AAB-B17C-9FDB2446E057}" srcId="{017D4D13-D5EE-49E9-8FBE-B2AB9D812E4A}" destId="{41FBE7B8-742E-4E02-90E9-FEAB91C6B555}" srcOrd="1" destOrd="0" parTransId="{2268A94B-116C-43D4-84C6-55248450487C}" sibTransId="{F7176639-78FE-4A1B-BAF6-54B0FC8DD9C6}"/>
    <dgm:cxn modelId="{CA76C4B4-C29A-46CB-A5DB-4EF5503A3A29}" srcId="{017D4D13-D5EE-49E9-8FBE-B2AB9D812E4A}" destId="{2B6F3853-13C8-4F05-8195-0AC1E9A851E5}" srcOrd="2" destOrd="0" parTransId="{54CA6D2D-7AAD-4108-B5DD-802842317543}" sibTransId="{924DE892-DDAA-4049-8A9A-4097C99C1134}"/>
    <dgm:cxn modelId="{C084DADF-0667-49B7-9857-64593E65A4A4}" srcId="{017D4D13-D5EE-49E9-8FBE-B2AB9D812E4A}" destId="{34120ADB-BF97-4690-AB6A-7403A1A050E7}" srcOrd="0" destOrd="0" parTransId="{DA1F5F54-4B1A-48DB-B354-A98716A698AC}" sibTransId="{460E908F-8CCC-4CE8-8C9B-F259D4B652E7}"/>
    <dgm:cxn modelId="{958AFDE6-8309-4143-A83E-18B6E34EFD6D}" type="presOf" srcId="{34120ADB-BF97-4690-AB6A-7403A1A050E7}" destId="{95093699-172A-402F-BB51-4FF48B80354E}" srcOrd="0" destOrd="0" presId="urn:microsoft.com/office/officeart/2009/layout/CircleArrowProcess"/>
    <dgm:cxn modelId="{3C3FBE6B-47BB-4F8D-BCD3-0D147A195DED}" type="presParOf" srcId="{4DE55FBE-8E2F-4C5B-A2B5-8879147069BD}" destId="{5DFA55DB-C390-42F9-93B3-28980C92C758}" srcOrd="0" destOrd="0" presId="urn:microsoft.com/office/officeart/2009/layout/CircleArrowProcess"/>
    <dgm:cxn modelId="{E584E1B2-00C9-44E0-B0D8-C91C9F3130C4}" type="presParOf" srcId="{5DFA55DB-C390-42F9-93B3-28980C92C758}" destId="{A8C0517A-7ED7-4553-9AAF-A7DD50670FBF}" srcOrd="0" destOrd="0" presId="urn:microsoft.com/office/officeart/2009/layout/CircleArrowProcess"/>
    <dgm:cxn modelId="{547827B7-B77F-477F-9546-52A6AC8B049C}" type="presParOf" srcId="{4DE55FBE-8E2F-4C5B-A2B5-8879147069BD}" destId="{95093699-172A-402F-BB51-4FF48B80354E}" srcOrd="1" destOrd="0" presId="urn:microsoft.com/office/officeart/2009/layout/CircleArrowProcess"/>
    <dgm:cxn modelId="{DFEF0C6B-F2B5-435A-B16E-4E1FA7322EE9}" type="presParOf" srcId="{4DE55FBE-8E2F-4C5B-A2B5-8879147069BD}" destId="{2FCB65A9-A8E1-462A-9167-117DDC635C59}" srcOrd="2" destOrd="0" presId="urn:microsoft.com/office/officeart/2009/layout/CircleArrowProcess"/>
    <dgm:cxn modelId="{5E99F33B-3BDD-4340-8BFD-168B0DE63440}" type="presParOf" srcId="{2FCB65A9-A8E1-462A-9167-117DDC635C59}" destId="{B6DEA6E2-9878-4417-B692-51EDFFB63737}" srcOrd="0" destOrd="0" presId="urn:microsoft.com/office/officeart/2009/layout/CircleArrowProcess"/>
    <dgm:cxn modelId="{EC425833-9031-41C7-8153-4DC75B409C98}" type="presParOf" srcId="{4DE55FBE-8E2F-4C5B-A2B5-8879147069BD}" destId="{2C09D5BD-E15A-4C3F-8AC0-981EAAB7027C}" srcOrd="3" destOrd="0" presId="urn:microsoft.com/office/officeart/2009/layout/CircleArrowProcess"/>
    <dgm:cxn modelId="{E65AC416-ECC8-41D2-8AD4-E8D86898C413}" type="presParOf" srcId="{4DE55FBE-8E2F-4C5B-A2B5-8879147069BD}" destId="{B1F4A1F6-2710-47B2-96D1-C8ABBC4CEA41}" srcOrd="4" destOrd="0" presId="urn:microsoft.com/office/officeart/2009/layout/CircleArrowProcess"/>
    <dgm:cxn modelId="{F629B3F1-4EAC-4875-BFB1-761D3C29E04D}" type="presParOf" srcId="{B1F4A1F6-2710-47B2-96D1-C8ABBC4CEA41}" destId="{78B89465-658D-4623-AA77-9C2B2AD2BEBF}" srcOrd="0" destOrd="0" presId="urn:microsoft.com/office/officeart/2009/layout/CircleArrowProcess"/>
    <dgm:cxn modelId="{46B4DB77-C8ED-4C7A-ABA5-4385FD5EA027}" type="presParOf" srcId="{4DE55FBE-8E2F-4C5B-A2B5-8879147069BD}" destId="{79EDF258-344D-43DD-83C0-552B511EFC1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0517A-7ED7-4553-9AAF-A7DD50670FBF}">
      <dsp:nvSpPr>
        <dsp:cNvPr id="0" name=""/>
        <dsp:cNvSpPr/>
      </dsp:nvSpPr>
      <dsp:spPr>
        <a:xfrm>
          <a:off x="1549795" y="736329"/>
          <a:ext cx="2682047" cy="268245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093699-172A-402F-BB51-4FF48B80354E}">
      <dsp:nvSpPr>
        <dsp:cNvPr id="0" name=""/>
        <dsp:cNvSpPr/>
      </dsp:nvSpPr>
      <dsp:spPr>
        <a:xfrm>
          <a:off x="2142615" y="1704777"/>
          <a:ext cx="1490361" cy="74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363840"/>
              </a:solidFill>
            </a:rPr>
            <a:t>Leaders</a:t>
          </a:r>
        </a:p>
      </dsp:txBody>
      <dsp:txXfrm>
        <a:off x="2142615" y="1704777"/>
        <a:ext cx="1490361" cy="745002"/>
      </dsp:txXfrm>
    </dsp:sp>
    <dsp:sp modelId="{B6DEA6E2-9878-4417-B692-51EDFFB63737}">
      <dsp:nvSpPr>
        <dsp:cNvPr id="0" name=""/>
        <dsp:cNvSpPr/>
      </dsp:nvSpPr>
      <dsp:spPr>
        <a:xfrm>
          <a:off x="804865" y="2277598"/>
          <a:ext cx="2682047" cy="2682455"/>
        </a:xfrm>
        <a:prstGeom prst="leftCircularArrow">
          <a:avLst>
            <a:gd name="adj1" fmla="val 10980"/>
            <a:gd name="adj2" fmla="val 1142322"/>
            <a:gd name="adj3" fmla="val 6300000"/>
            <a:gd name="adj4" fmla="val 18900000"/>
            <a:gd name="adj5" fmla="val 12500"/>
          </a:avLst>
        </a:prstGeom>
        <a:solidFill>
          <a:srgbClr val="BF21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9D5BD-E15A-4C3F-8AC0-981EAAB7027C}">
      <dsp:nvSpPr>
        <dsp:cNvPr id="0" name=""/>
        <dsp:cNvSpPr/>
      </dsp:nvSpPr>
      <dsp:spPr>
        <a:xfrm>
          <a:off x="1400708" y="3254962"/>
          <a:ext cx="1490361" cy="74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363840"/>
              </a:solidFill>
            </a:rPr>
            <a:t>HR &amp; Safety</a:t>
          </a:r>
        </a:p>
      </dsp:txBody>
      <dsp:txXfrm>
        <a:off x="1400708" y="3254962"/>
        <a:ext cx="1490361" cy="745002"/>
      </dsp:txXfrm>
    </dsp:sp>
    <dsp:sp modelId="{78B89465-658D-4623-AA77-9C2B2AD2BEBF}">
      <dsp:nvSpPr>
        <dsp:cNvPr id="0" name=""/>
        <dsp:cNvSpPr/>
      </dsp:nvSpPr>
      <dsp:spPr>
        <a:xfrm>
          <a:off x="1740686" y="4003308"/>
          <a:ext cx="2304293" cy="2305217"/>
        </a:xfrm>
        <a:prstGeom prst="blockArc">
          <a:avLst>
            <a:gd name="adj1" fmla="val 13500000"/>
            <a:gd name="adj2" fmla="val 10800000"/>
            <a:gd name="adj3" fmla="val 12740"/>
          </a:avLst>
        </a:prstGeom>
        <a:solidFill>
          <a:srgbClr val="6BD8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EDF258-344D-43DD-83C0-552B511EFC19}">
      <dsp:nvSpPr>
        <dsp:cNvPr id="0" name=""/>
        <dsp:cNvSpPr/>
      </dsp:nvSpPr>
      <dsp:spPr>
        <a:xfrm>
          <a:off x="2146141" y="4807375"/>
          <a:ext cx="1490361" cy="745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363840"/>
              </a:solidFill>
            </a:rPr>
            <a:t>Individuals</a:t>
          </a:r>
        </a:p>
      </dsp:txBody>
      <dsp:txXfrm>
        <a:off x="2146141" y="4807375"/>
        <a:ext cx="1490361" cy="74500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D29CBD0-2A6C-4334-BF8C-A812194DB64D}" type="datetimeFigureOut">
              <a:rPr lang="en-US" smtClean="0"/>
              <a:t>7/23/2025</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523156C-38E4-4DFC-A703-DD99074BA323}" type="slidenum">
              <a:rPr lang="en-US" smtClean="0"/>
              <a:t>‹#›</a:t>
            </a:fld>
            <a:endParaRPr lang="en-US" dirty="0"/>
          </a:p>
        </p:txBody>
      </p:sp>
    </p:spTree>
    <p:extLst>
      <p:ext uri="{BB962C8B-B14F-4D97-AF65-F5344CB8AC3E}">
        <p14:creationId xmlns:p14="http://schemas.microsoft.com/office/powerpoint/2010/main" val="28931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35CD-46EA-F926-2D26-E42E9D77A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F54FC0-7000-BC80-31F7-044AC0529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36265B-1542-FFC2-2BC5-CBC5E9FF7E9A}"/>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8011186-0A35-9D3A-ADAE-6ED5606E3544}"/>
              </a:ext>
            </a:extLst>
          </p:cNvPr>
          <p:cNvSpPr>
            <a:spLocks noGrp="1"/>
          </p:cNvSpPr>
          <p:nvPr>
            <p:ph type="sldNum" sz="quarter" idx="5"/>
          </p:nvPr>
        </p:nvSpPr>
        <p:spPr/>
        <p:txBody>
          <a:bodyPr/>
          <a:lstStyle/>
          <a:p>
            <a:fld id="{436BA613-55A2-4091-A891-91045DFDDE0E}" type="slidenum">
              <a:rPr lang="en-US" smtClean="0"/>
              <a:t>3</a:t>
            </a:fld>
            <a:endParaRPr lang="en-US" dirty="0"/>
          </a:p>
        </p:txBody>
      </p:sp>
    </p:spTree>
    <p:extLst>
      <p:ext uri="{BB962C8B-B14F-4D97-AF65-F5344CB8AC3E}">
        <p14:creationId xmlns:p14="http://schemas.microsoft.com/office/powerpoint/2010/main" val="16233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68F62-D133-48B6-ED9B-328FDD24F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71797-44A4-FA0E-7A53-A2F9FA874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8BBE5-0A44-460B-5943-3CE0CB2FAD5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815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231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68F62-D133-48B6-ED9B-328FDD24F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71797-44A4-FA0E-7A53-A2F9FA874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8BBE5-0A44-460B-5943-3CE0CB2FAD5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447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BB8BC-2A75-8D16-8404-DEDB26B9E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3EF30-04CA-F3C7-9988-FD1040D21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45FEB6-5A4F-EE1F-72E2-118C7E25A8C6}"/>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F030FD6-9EC2-D0A4-C20A-C06CFAA54A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BA613-55A2-4091-A891-91045DFDDE0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8700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EEE2-29FC-97C7-431A-362E7DCD7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6EFD4E-BF16-203C-D646-974A748A7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3C211-460E-ECB2-4F1F-18F74AB730CE}"/>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FBE925D-BECB-D332-86EC-78FB3B18BA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BA613-55A2-4091-A891-91045DFDDE0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3702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D943-060A-15D6-78D5-BE8E8C45678E}"/>
              </a:ext>
            </a:extLst>
          </p:cNvPr>
          <p:cNvSpPr>
            <a:spLocks noGrp="1"/>
          </p:cNvSpPr>
          <p:nvPr>
            <p:ph type="ctrTitle"/>
          </p:nvPr>
        </p:nvSpPr>
        <p:spPr>
          <a:xfrm>
            <a:off x="586036" y="429343"/>
            <a:ext cx="7379208" cy="2387600"/>
          </a:xfrm>
        </p:spPr>
        <p:txBody>
          <a:bodyPr lIns="91440" tIns="45720" rIns="91440" bIns="45720" anchor="b">
            <a:normAutofit/>
          </a:bodyPr>
          <a:lstStyle>
            <a:lvl1pPr algn="l">
              <a:defRPr sz="54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D9AB1464-74C1-D252-E8F8-67350CCF7BBD}"/>
              </a:ext>
            </a:extLst>
          </p:cNvPr>
          <p:cNvSpPr>
            <a:spLocks noGrp="1"/>
          </p:cNvSpPr>
          <p:nvPr>
            <p:ph type="subTitle" idx="1"/>
          </p:nvPr>
        </p:nvSpPr>
        <p:spPr>
          <a:xfrm>
            <a:off x="586036" y="3046794"/>
            <a:ext cx="7379208" cy="1655762"/>
          </a:xfrm>
        </p:spPr>
        <p:txBody>
          <a:bodyPr lIns="91440" tIns="45720" rIns="91440" bIns="45720">
            <a:normAutofit/>
          </a:bodyPr>
          <a:lstStyle>
            <a:lvl1pPr marL="0" indent="0" algn="l">
              <a:buNone/>
              <a:defRPr sz="32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037545-73CF-1AFA-7D80-6DDA37FC4E1E}"/>
              </a:ext>
            </a:extLst>
          </p:cNvPr>
          <p:cNvSpPr>
            <a:spLocks noGrp="1"/>
          </p:cNvSpPr>
          <p:nvPr>
            <p:ph type="dt" sz="half" idx="10"/>
          </p:nvPr>
        </p:nvSpPr>
        <p:spPr>
          <a:xfrm>
            <a:off x="586035" y="4932407"/>
            <a:ext cx="7379207" cy="515356"/>
          </a:xfrm>
        </p:spPr>
        <p:txBody>
          <a:bodyPr lIns="91440" tIns="45720" rIns="91440" bIns="45720" anchor="t" anchorCtr="0"/>
          <a:lstStyle>
            <a:lvl1pPr>
              <a:defRPr sz="1600">
                <a:solidFill>
                  <a:schemeClr val="tx1"/>
                </a:solidFill>
                <a:latin typeface="Calibri" panose="020F0502020204030204" pitchFamily="34" charset="0"/>
                <a:cs typeface="Calibri" panose="020F0502020204030204" pitchFamily="34" charset="0"/>
              </a:defRPr>
            </a:lvl1pPr>
          </a:lstStyle>
          <a:p>
            <a:fld id="{85387983-71EA-9B45-9AD7-A43FCD1276C7}" type="datetimeFigureOut">
              <a:rPr lang="en-US" smtClean="0"/>
              <a:pPr/>
              <a:t>7/23/2025</a:t>
            </a:fld>
            <a:endParaRPr lang="en-US" dirty="0"/>
          </a:p>
        </p:txBody>
      </p:sp>
      <p:sp>
        <p:nvSpPr>
          <p:cNvPr id="5" name="Footer Placeholder 4">
            <a:extLst>
              <a:ext uri="{FF2B5EF4-FFF2-40B4-BE49-F238E27FC236}">
                <a16:creationId xmlns:a16="http://schemas.microsoft.com/office/drawing/2014/main" id="{F4B1FA76-5865-8BFE-0AAD-D0F6A7C242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6BC047-A562-D36D-39CE-68AB95014007}"/>
              </a:ext>
            </a:extLst>
          </p:cNvPr>
          <p:cNvSpPr>
            <a:spLocks noGrp="1"/>
          </p:cNvSpPr>
          <p:nvPr>
            <p:ph type="sldNum" sz="quarter" idx="12"/>
          </p:nvPr>
        </p:nvSpPr>
        <p:spPr/>
        <p:txBody>
          <a:bodyPr/>
          <a:lstStyle/>
          <a:p>
            <a:fld id="{2A745CB9-ABD5-2A4C-8CC4-BD5C920CF6F1}" type="slidenum">
              <a:rPr lang="en-US" smtClean="0"/>
              <a:t>‹#›</a:t>
            </a:fld>
            <a:endParaRPr lang="en-US" dirty="0"/>
          </a:p>
        </p:txBody>
      </p:sp>
      <p:sp>
        <p:nvSpPr>
          <p:cNvPr id="7" name="object 4">
            <a:extLst>
              <a:ext uri="{FF2B5EF4-FFF2-40B4-BE49-F238E27FC236}">
                <a16:creationId xmlns:a16="http://schemas.microsoft.com/office/drawing/2014/main" id="{AFC4B989-2AB0-59AD-D8F9-0A261B4FFDF7}"/>
              </a:ext>
            </a:extLst>
          </p:cNvPr>
          <p:cNvSpPr txBox="1"/>
          <p:nvPr userDrawn="1"/>
        </p:nvSpPr>
        <p:spPr>
          <a:xfrm>
            <a:off x="808538" y="6483707"/>
            <a:ext cx="6934200" cy="266740"/>
          </a:xfrm>
          <a:prstGeom prst="rect">
            <a:avLst/>
          </a:prstGeom>
        </p:spPr>
        <p:txBody>
          <a:bodyPr vert="horz" wrap="square" lIns="0" tIns="20320" rIns="0" bIns="0" rtlCol="0">
            <a:spAutoFit/>
          </a:bodyPr>
          <a:lstStyle/>
          <a:p>
            <a:pPr marL="12700" marR="0" lvl="0" indent="0" algn="ctr" defTabSz="914400" eaLnBrk="1" fontAlgn="auto" latinLnBrk="0" hangingPunct="1">
              <a:lnSpc>
                <a:spcPct val="100000"/>
              </a:lnSpc>
              <a:spcBef>
                <a:spcPts val="160"/>
              </a:spcBef>
              <a:spcAft>
                <a:spcPts val="0"/>
              </a:spcAft>
              <a:buClrTx/>
              <a:buSzTx/>
              <a:buFontTx/>
              <a:buNone/>
              <a:tabLst/>
              <a:defRPr/>
            </a:pPr>
            <a:r>
              <a:rPr kumimoji="0" sz="800" b="0" i="0" u="none" strike="noStrike" kern="0" cap="none" spc="0" normalizeH="0" baseline="0" noProof="0" dirty="0">
                <a:ln>
                  <a:noFill/>
                </a:ln>
                <a:solidFill>
                  <a:srgbClr val="A6A6A6"/>
                </a:solidFill>
                <a:effectLst/>
                <a:uLnTx/>
                <a:uFillTx/>
                <a:latin typeface="Yu Gothic UI"/>
                <a:cs typeface="Yu Gothic UI"/>
              </a:rPr>
              <a:t>This</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presentation</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contains</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proprietary information 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may</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not</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be</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shared</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or</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distributed</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without</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the</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written</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consent</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of</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Youturn</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2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202</a:t>
            </a:r>
            <a:r>
              <a:rPr kumimoji="0" lang="en-US" sz="800" b="0" i="0" u="none" strike="noStrike" kern="0" cap="none" spc="0" normalizeH="0" baseline="0" noProof="0" dirty="0">
                <a:ln>
                  <a:noFill/>
                </a:ln>
                <a:solidFill>
                  <a:srgbClr val="A6A6A6"/>
                </a:solidFill>
                <a:effectLst/>
                <a:uLnTx/>
                <a:uFillTx/>
                <a:latin typeface="Yu Gothic UI"/>
                <a:cs typeface="Yu Gothic UI"/>
              </a:rPr>
              <a:t>5</a:t>
            </a:r>
            <a:r>
              <a:rPr kumimoji="0" sz="800" b="0" i="0" u="none" strike="noStrike" kern="0" cap="none" spc="0" normalizeH="0" baseline="0" noProof="0" dirty="0">
                <a:ln>
                  <a:noFill/>
                </a:ln>
                <a:solidFill>
                  <a:srgbClr val="A6A6A6"/>
                </a:solidFill>
                <a:effectLst/>
                <a:uLnTx/>
                <a:uFillTx/>
                <a:latin typeface="Yu Gothic UI"/>
                <a:cs typeface="Yu Gothic UI"/>
              </a:rPr>
              <a:t> Youturn</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Inc.</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All</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rights</a:t>
            </a:r>
            <a:r>
              <a:rPr kumimoji="0" sz="800" b="0" i="0" u="none" strike="noStrike" kern="0" cap="none" spc="-10" normalizeH="0" baseline="0" noProof="0" dirty="0">
                <a:ln>
                  <a:noFill/>
                </a:ln>
                <a:solidFill>
                  <a:srgbClr val="A6A6A6"/>
                </a:solidFill>
                <a:effectLst/>
                <a:uLnTx/>
                <a:uFillTx/>
                <a:latin typeface="Yu Gothic UI"/>
                <a:cs typeface="Yu Gothic UI"/>
              </a:rPr>
              <a:t> reserved.</a:t>
            </a:r>
            <a:endParaRPr kumimoji="0" sz="800" b="0" i="0" u="none" strike="noStrike" kern="0" cap="none" spc="0" normalizeH="0" baseline="0" noProof="0" dirty="0">
              <a:ln>
                <a:noFill/>
              </a:ln>
              <a:solidFill>
                <a:sysClr val="windowText" lastClr="000000"/>
              </a:solidFill>
              <a:effectLst/>
              <a:uLnTx/>
              <a:uFillTx/>
              <a:latin typeface="Yu Gothic UI"/>
              <a:cs typeface="Yu Gothic UI"/>
            </a:endParaRPr>
          </a:p>
        </p:txBody>
      </p:sp>
      <p:pic>
        <p:nvPicPr>
          <p:cNvPr id="9" name="Picture 8" descr="A black and grey logo&#10;&#10;Description automatically generated">
            <a:extLst>
              <a:ext uri="{FF2B5EF4-FFF2-40B4-BE49-F238E27FC236}">
                <a16:creationId xmlns:a16="http://schemas.microsoft.com/office/drawing/2014/main" id="{71514CD7-02D0-B21D-D28A-25A6204E43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2796" y="429343"/>
            <a:ext cx="2412288" cy="748577"/>
          </a:xfrm>
          <a:prstGeom prst="rect">
            <a:avLst/>
          </a:prstGeom>
        </p:spPr>
      </p:pic>
    </p:spTree>
    <p:extLst>
      <p:ext uri="{BB962C8B-B14F-4D97-AF65-F5344CB8AC3E}">
        <p14:creationId xmlns:p14="http://schemas.microsoft.com/office/powerpoint/2010/main" val="279022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D95A-49DC-99FD-020F-82FC7FD5330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92DCB40-00A7-274B-8A87-E99B6CBE47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600719-4F7B-2FCC-6791-D33BEFCFB08A}"/>
              </a:ext>
            </a:extLst>
          </p:cNvPr>
          <p:cNvSpPr>
            <a:spLocks noGrp="1"/>
          </p:cNvSpPr>
          <p:nvPr>
            <p:ph type="dt" sz="half" idx="10"/>
          </p:nvPr>
        </p:nvSpPr>
        <p:spPr/>
        <p:txBody>
          <a:bodyPr/>
          <a:lstStyle/>
          <a:p>
            <a:fld id="{85387983-71EA-9B45-9AD7-A43FCD1276C7}" type="datetimeFigureOut">
              <a:rPr lang="en-US" smtClean="0"/>
              <a:t>7/23/2025</a:t>
            </a:fld>
            <a:endParaRPr lang="en-US" dirty="0"/>
          </a:p>
        </p:txBody>
      </p:sp>
      <p:sp>
        <p:nvSpPr>
          <p:cNvPr id="5" name="Footer Placeholder 4">
            <a:extLst>
              <a:ext uri="{FF2B5EF4-FFF2-40B4-BE49-F238E27FC236}">
                <a16:creationId xmlns:a16="http://schemas.microsoft.com/office/drawing/2014/main" id="{C0C6FC63-9EA0-BC5A-D821-65C77140DB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C7BCA1-5C2B-1BE8-9846-EF79823298FA}"/>
              </a:ext>
            </a:extLst>
          </p:cNvPr>
          <p:cNvSpPr>
            <a:spLocks noGrp="1"/>
          </p:cNvSpPr>
          <p:nvPr>
            <p:ph type="sldNum" sz="quarter" idx="12"/>
          </p:nvPr>
        </p:nvSpPr>
        <p:spPr/>
        <p:txBody>
          <a:bodyPr/>
          <a:lstStyle/>
          <a:p>
            <a:fld id="{2A745CB9-ABD5-2A4C-8CC4-BD5C920CF6F1}" type="slidenum">
              <a:rPr lang="en-US" smtClean="0"/>
              <a:t>‹#›</a:t>
            </a:fld>
            <a:endParaRPr lang="en-US" dirty="0"/>
          </a:p>
        </p:txBody>
      </p:sp>
      <p:sp>
        <p:nvSpPr>
          <p:cNvPr id="10" name="Footer Placeholder 7">
            <a:extLst>
              <a:ext uri="{FF2B5EF4-FFF2-40B4-BE49-F238E27FC236}">
                <a16:creationId xmlns:a16="http://schemas.microsoft.com/office/drawing/2014/main" id="{F3BAF19D-9ABB-C091-FDE9-0B845649E4D6}"/>
              </a:ext>
            </a:extLst>
          </p:cNvPr>
          <p:cNvSpPr txBox="1">
            <a:spLocks/>
          </p:cNvSpPr>
          <p:nvPr userDrawn="1"/>
        </p:nvSpPr>
        <p:spPr>
          <a:xfrm>
            <a:off x="1" y="6610834"/>
            <a:ext cx="12191999" cy="4091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lumMod val="65000"/>
                  </a:schemeClr>
                </a:solidFill>
                <a:latin typeface="Yu Gothic UI" panose="020B0500000000000000" pitchFamily="34" charset="-128"/>
                <a:ea typeface="Yu Gothic UI" panose="020B0500000000000000" pitchFamily="34" charset="-128"/>
              </a:rPr>
              <a:t>This presentation contains confidential and proprietary information and may not be shared or distributed without the written consent of Youturn Health. Confidential  © 2025 Youturn Health, Inc. All rights reserved.  </a:t>
            </a:r>
          </a:p>
        </p:txBody>
      </p:sp>
    </p:spTree>
    <p:extLst>
      <p:ext uri="{BB962C8B-B14F-4D97-AF65-F5344CB8AC3E}">
        <p14:creationId xmlns:p14="http://schemas.microsoft.com/office/powerpoint/2010/main" val="3711145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7C3D-8522-23DE-4C61-02722BE0A3A9}"/>
              </a:ext>
            </a:extLst>
          </p:cNvPr>
          <p:cNvSpPr>
            <a:spLocks noGrp="1"/>
          </p:cNvSpPr>
          <p:nvPr>
            <p:ph type="title"/>
          </p:nvPr>
        </p:nvSpPr>
        <p:spPr>
          <a:xfrm>
            <a:off x="586036" y="1709738"/>
            <a:ext cx="7597775" cy="2852737"/>
          </a:xfrm>
        </p:spPr>
        <p:txBody>
          <a:bodyPr anchor="b"/>
          <a:lstStyle>
            <a:lvl1pPr>
              <a:defRPr sz="6000" b="1">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FB07DA0-CAAD-AB83-3EAC-983E192E1EEF}"/>
              </a:ext>
            </a:extLst>
          </p:cNvPr>
          <p:cNvSpPr>
            <a:spLocks noGrp="1"/>
          </p:cNvSpPr>
          <p:nvPr>
            <p:ph type="body" idx="1"/>
          </p:nvPr>
        </p:nvSpPr>
        <p:spPr>
          <a:xfrm>
            <a:off x="586036" y="4589463"/>
            <a:ext cx="759777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14F288-B046-F200-7961-C99CB229A3F9}"/>
              </a:ext>
            </a:extLst>
          </p:cNvPr>
          <p:cNvSpPr>
            <a:spLocks noGrp="1"/>
          </p:cNvSpPr>
          <p:nvPr>
            <p:ph type="dt" sz="half" idx="10"/>
          </p:nvPr>
        </p:nvSpPr>
        <p:spPr/>
        <p:txBody>
          <a:bodyPr/>
          <a:lstStyle/>
          <a:p>
            <a:fld id="{85387983-71EA-9B45-9AD7-A43FCD1276C7}" type="datetimeFigureOut">
              <a:rPr lang="en-US" smtClean="0"/>
              <a:t>7/23/2025</a:t>
            </a:fld>
            <a:endParaRPr lang="en-US" dirty="0"/>
          </a:p>
        </p:txBody>
      </p:sp>
      <p:sp>
        <p:nvSpPr>
          <p:cNvPr id="5" name="Footer Placeholder 4">
            <a:extLst>
              <a:ext uri="{FF2B5EF4-FFF2-40B4-BE49-F238E27FC236}">
                <a16:creationId xmlns:a16="http://schemas.microsoft.com/office/drawing/2014/main" id="{C5702102-A8A1-5AEA-47BC-81851D653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4AAD48-7DCC-654E-734E-6B7D6A315CEA}"/>
              </a:ext>
            </a:extLst>
          </p:cNvPr>
          <p:cNvSpPr>
            <a:spLocks noGrp="1"/>
          </p:cNvSpPr>
          <p:nvPr>
            <p:ph type="sldNum" sz="quarter" idx="12"/>
          </p:nvPr>
        </p:nvSpPr>
        <p:spPr/>
        <p:txBody>
          <a:bodyPr/>
          <a:lstStyle/>
          <a:p>
            <a:fld id="{2A745CB9-ABD5-2A4C-8CC4-BD5C920CF6F1}" type="slidenum">
              <a:rPr lang="en-US" smtClean="0"/>
              <a:t>‹#›</a:t>
            </a:fld>
            <a:endParaRPr lang="en-US" dirty="0"/>
          </a:p>
        </p:txBody>
      </p:sp>
      <p:sp>
        <p:nvSpPr>
          <p:cNvPr id="7" name="object 4">
            <a:extLst>
              <a:ext uri="{FF2B5EF4-FFF2-40B4-BE49-F238E27FC236}">
                <a16:creationId xmlns:a16="http://schemas.microsoft.com/office/drawing/2014/main" id="{7200D742-F305-5A35-A117-D6F36FFAFBC1}"/>
              </a:ext>
            </a:extLst>
          </p:cNvPr>
          <p:cNvSpPr txBox="1"/>
          <p:nvPr userDrawn="1"/>
        </p:nvSpPr>
        <p:spPr>
          <a:xfrm>
            <a:off x="808538" y="6483707"/>
            <a:ext cx="6934200" cy="266740"/>
          </a:xfrm>
          <a:prstGeom prst="rect">
            <a:avLst/>
          </a:prstGeom>
        </p:spPr>
        <p:txBody>
          <a:bodyPr vert="horz" wrap="square" lIns="0" tIns="20320" rIns="0" bIns="0" rtlCol="0">
            <a:spAutoFit/>
          </a:bodyPr>
          <a:lstStyle/>
          <a:p>
            <a:pPr marL="12700" marR="0" lvl="0" indent="0" algn="ctr" defTabSz="914400" eaLnBrk="1" fontAlgn="auto" latinLnBrk="0" hangingPunct="1">
              <a:lnSpc>
                <a:spcPct val="100000"/>
              </a:lnSpc>
              <a:spcBef>
                <a:spcPts val="160"/>
              </a:spcBef>
              <a:spcAft>
                <a:spcPts val="0"/>
              </a:spcAft>
              <a:buClrTx/>
              <a:buSzTx/>
              <a:buFontTx/>
              <a:buNone/>
              <a:tabLst/>
              <a:defRPr/>
            </a:pPr>
            <a:r>
              <a:rPr kumimoji="0" sz="800" b="0" i="0" u="none" strike="noStrike" kern="0" cap="none" spc="0" normalizeH="0" baseline="0" noProof="0" dirty="0">
                <a:ln>
                  <a:noFill/>
                </a:ln>
                <a:solidFill>
                  <a:srgbClr val="A6A6A6"/>
                </a:solidFill>
                <a:effectLst/>
                <a:uLnTx/>
                <a:uFillTx/>
                <a:latin typeface="Yu Gothic UI"/>
                <a:cs typeface="Yu Gothic UI"/>
              </a:rPr>
              <a:t>This</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presentation</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contains</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proprietary information 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may</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not</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be</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shared</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or</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distributed</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without</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the</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written</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consent</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of</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Youturn</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2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202</a:t>
            </a:r>
            <a:r>
              <a:rPr kumimoji="0" lang="en-US" sz="800" b="0" i="0" u="none" strike="noStrike" kern="0" cap="none" spc="0" normalizeH="0" baseline="0" noProof="0" dirty="0">
                <a:ln>
                  <a:noFill/>
                </a:ln>
                <a:solidFill>
                  <a:srgbClr val="A6A6A6"/>
                </a:solidFill>
                <a:effectLst/>
                <a:uLnTx/>
                <a:uFillTx/>
                <a:latin typeface="Yu Gothic UI"/>
                <a:cs typeface="Yu Gothic UI"/>
              </a:rPr>
              <a:t>5</a:t>
            </a:r>
            <a:r>
              <a:rPr kumimoji="0" sz="800" b="0" i="0" u="none" strike="noStrike" kern="0" cap="none" spc="0" normalizeH="0" baseline="0" noProof="0" dirty="0">
                <a:ln>
                  <a:noFill/>
                </a:ln>
                <a:solidFill>
                  <a:srgbClr val="A6A6A6"/>
                </a:solidFill>
                <a:effectLst/>
                <a:uLnTx/>
                <a:uFillTx/>
                <a:latin typeface="Yu Gothic UI"/>
                <a:cs typeface="Yu Gothic UI"/>
              </a:rPr>
              <a:t> Youturn</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Inc.</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All</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rights</a:t>
            </a:r>
            <a:r>
              <a:rPr kumimoji="0" sz="800" b="0" i="0" u="none" strike="noStrike" kern="0" cap="none" spc="-10" normalizeH="0" baseline="0" noProof="0" dirty="0">
                <a:ln>
                  <a:noFill/>
                </a:ln>
                <a:solidFill>
                  <a:srgbClr val="A6A6A6"/>
                </a:solidFill>
                <a:effectLst/>
                <a:uLnTx/>
                <a:uFillTx/>
                <a:latin typeface="Yu Gothic UI"/>
                <a:cs typeface="Yu Gothic UI"/>
              </a:rPr>
              <a:t> reserved.</a:t>
            </a:r>
            <a:endParaRPr kumimoji="0" sz="800" b="0" i="0" u="none" strike="noStrike" kern="0" cap="none" spc="0" normalizeH="0" baseline="0" noProof="0" dirty="0">
              <a:ln>
                <a:noFill/>
              </a:ln>
              <a:solidFill>
                <a:sysClr val="windowText" lastClr="000000"/>
              </a:solidFill>
              <a:effectLst/>
              <a:uLnTx/>
              <a:uFillTx/>
              <a:latin typeface="Yu Gothic UI"/>
              <a:cs typeface="Yu Gothic UI"/>
            </a:endParaRPr>
          </a:p>
        </p:txBody>
      </p:sp>
    </p:spTree>
    <p:extLst>
      <p:ext uri="{BB962C8B-B14F-4D97-AF65-F5344CB8AC3E}">
        <p14:creationId xmlns:p14="http://schemas.microsoft.com/office/powerpoint/2010/main" val="12039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30738-95A2-E11E-5B5D-BF533D6D4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B36A8-AE81-4F44-935F-25EEF4F96B2B}"/>
              </a:ext>
            </a:extLst>
          </p:cNvPr>
          <p:cNvSpPr>
            <a:spLocks noGrp="1"/>
          </p:cNvSpPr>
          <p:nvPr>
            <p:ph sz="half" idx="1"/>
          </p:nvPr>
        </p:nvSpPr>
        <p:spPr>
          <a:xfrm>
            <a:off x="437753" y="2386941"/>
            <a:ext cx="5361684" cy="3790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07683C-5C41-F133-2DB2-D6DAB052C345}"/>
              </a:ext>
            </a:extLst>
          </p:cNvPr>
          <p:cNvSpPr>
            <a:spLocks noGrp="1"/>
          </p:cNvSpPr>
          <p:nvPr>
            <p:ph sz="half" idx="2"/>
          </p:nvPr>
        </p:nvSpPr>
        <p:spPr>
          <a:xfrm>
            <a:off x="6096000" y="2386941"/>
            <a:ext cx="5361684" cy="3790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EC3643-3748-5046-9167-FD5A82107316}"/>
              </a:ext>
            </a:extLst>
          </p:cNvPr>
          <p:cNvSpPr>
            <a:spLocks noGrp="1"/>
          </p:cNvSpPr>
          <p:nvPr>
            <p:ph type="dt" sz="half" idx="10"/>
          </p:nvPr>
        </p:nvSpPr>
        <p:spPr/>
        <p:txBody>
          <a:bodyPr/>
          <a:lstStyle/>
          <a:p>
            <a:fld id="{85387983-71EA-9B45-9AD7-A43FCD1276C7}" type="datetimeFigureOut">
              <a:rPr lang="en-US" smtClean="0"/>
              <a:t>7/23/2025</a:t>
            </a:fld>
            <a:endParaRPr lang="en-US" dirty="0"/>
          </a:p>
        </p:txBody>
      </p:sp>
      <p:sp>
        <p:nvSpPr>
          <p:cNvPr id="6" name="Footer Placeholder 5">
            <a:extLst>
              <a:ext uri="{FF2B5EF4-FFF2-40B4-BE49-F238E27FC236}">
                <a16:creationId xmlns:a16="http://schemas.microsoft.com/office/drawing/2014/main" id="{B14E5475-CD4B-E609-BBDB-878392CFA2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A61210-3FAC-F568-FEA4-5F792014699D}"/>
              </a:ext>
            </a:extLst>
          </p:cNvPr>
          <p:cNvSpPr>
            <a:spLocks noGrp="1"/>
          </p:cNvSpPr>
          <p:nvPr>
            <p:ph type="sldNum" sz="quarter" idx="12"/>
          </p:nvPr>
        </p:nvSpPr>
        <p:spPr/>
        <p:txBody>
          <a:bodyPr/>
          <a:lstStyle/>
          <a:p>
            <a:fld id="{2A745CB9-ABD5-2A4C-8CC4-BD5C920CF6F1}" type="slidenum">
              <a:rPr lang="en-US" smtClean="0"/>
              <a:t>‹#›</a:t>
            </a:fld>
            <a:endParaRPr lang="en-US" dirty="0"/>
          </a:p>
        </p:txBody>
      </p:sp>
    </p:spTree>
    <p:extLst>
      <p:ext uri="{BB962C8B-B14F-4D97-AF65-F5344CB8AC3E}">
        <p14:creationId xmlns:p14="http://schemas.microsoft.com/office/powerpoint/2010/main" val="214109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A477-477C-C62C-0D89-41399DA4A392}"/>
              </a:ext>
            </a:extLst>
          </p:cNvPr>
          <p:cNvSpPr>
            <a:spLocks noGrp="1"/>
          </p:cNvSpPr>
          <p:nvPr>
            <p:ph type="title"/>
          </p:nvPr>
        </p:nvSpPr>
        <p:spPr>
          <a:xfrm>
            <a:off x="437753" y="933536"/>
            <a:ext cx="11015414" cy="112227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D4E4940-98BD-29C4-FE68-973B74CACB82}"/>
              </a:ext>
            </a:extLst>
          </p:cNvPr>
          <p:cNvSpPr>
            <a:spLocks noGrp="1"/>
          </p:cNvSpPr>
          <p:nvPr>
            <p:ph type="body" idx="1"/>
          </p:nvPr>
        </p:nvSpPr>
        <p:spPr>
          <a:xfrm>
            <a:off x="437753" y="2046288"/>
            <a:ext cx="53123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C20FD-2377-950A-A8D2-A543EF2AC479}"/>
              </a:ext>
            </a:extLst>
          </p:cNvPr>
          <p:cNvSpPr>
            <a:spLocks noGrp="1"/>
          </p:cNvSpPr>
          <p:nvPr>
            <p:ph sz="half" idx="2"/>
          </p:nvPr>
        </p:nvSpPr>
        <p:spPr>
          <a:xfrm>
            <a:off x="437753" y="2870200"/>
            <a:ext cx="5312396" cy="3327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A5C0D3-3992-946E-1673-55B22D29A3A9}"/>
              </a:ext>
            </a:extLst>
          </p:cNvPr>
          <p:cNvSpPr>
            <a:spLocks noGrp="1"/>
          </p:cNvSpPr>
          <p:nvPr>
            <p:ph type="body" sz="quarter" idx="3"/>
          </p:nvPr>
        </p:nvSpPr>
        <p:spPr>
          <a:xfrm>
            <a:off x="6114609" y="2046288"/>
            <a:ext cx="53385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372-DF3F-EDC6-196B-D1BD3F1735A5}"/>
              </a:ext>
            </a:extLst>
          </p:cNvPr>
          <p:cNvSpPr>
            <a:spLocks noGrp="1"/>
          </p:cNvSpPr>
          <p:nvPr>
            <p:ph sz="quarter" idx="4"/>
          </p:nvPr>
        </p:nvSpPr>
        <p:spPr>
          <a:xfrm>
            <a:off x="6114609" y="2870200"/>
            <a:ext cx="5338558" cy="3327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50DE6F-377A-B7E0-2C3B-2D5ABDAB2015}"/>
              </a:ext>
            </a:extLst>
          </p:cNvPr>
          <p:cNvSpPr>
            <a:spLocks noGrp="1"/>
          </p:cNvSpPr>
          <p:nvPr>
            <p:ph type="dt" sz="half" idx="10"/>
          </p:nvPr>
        </p:nvSpPr>
        <p:spPr/>
        <p:txBody>
          <a:bodyPr/>
          <a:lstStyle/>
          <a:p>
            <a:fld id="{85387983-71EA-9B45-9AD7-A43FCD1276C7}" type="datetimeFigureOut">
              <a:rPr lang="en-US" smtClean="0"/>
              <a:t>7/23/2025</a:t>
            </a:fld>
            <a:endParaRPr lang="en-US" dirty="0"/>
          </a:p>
        </p:txBody>
      </p:sp>
      <p:sp>
        <p:nvSpPr>
          <p:cNvPr id="8" name="Footer Placeholder 7">
            <a:extLst>
              <a:ext uri="{FF2B5EF4-FFF2-40B4-BE49-F238E27FC236}">
                <a16:creationId xmlns:a16="http://schemas.microsoft.com/office/drawing/2014/main" id="{7FC0768E-3851-0E01-2F64-92529A55996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34FC13B-13FC-E36D-3222-1705FD440042}"/>
              </a:ext>
            </a:extLst>
          </p:cNvPr>
          <p:cNvSpPr>
            <a:spLocks noGrp="1"/>
          </p:cNvSpPr>
          <p:nvPr>
            <p:ph type="sldNum" sz="quarter" idx="12"/>
          </p:nvPr>
        </p:nvSpPr>
        <p:spPr/>
        <p:txBody>
          <a:bodyPr/>
          <a:lstStyle/>
          <a:p>
            <a:fld id="{2A745CB9-ABD5-2A4C-8CC4-BD5C920CF6F1}" type="slidenum">
              <a:rPr lang="en-US" smtClean="0"/>
              <a:t>‹#›</a:t>
            </a:fld>
            <a:endParaRPr lang="en-US" dirty="0"/>
          </a:p>
        </p:txBody>
      </p:sp>
      <p:sp>
        <p:nvSpPr>
          <p:cNvPr id="10" name="Footer Placeholder 7">
            <a:extLst>
              <a:ext uri="{FF2B5EF4-FFF2-40B4-BE49-F238E27FC236}">
                <a16:creationId xmlns:a16="http://schemas.microsoft.com/office/drawing/2014/main" id="{5EFD171E-FBB7-DC33-305B-06E262B5BF7A}"/>
              </a:ext>
            </a:extLst>
          </p:cNvPr>
          <p:cNvSpPr txBox="1">
            <a:spLocks/>
          </p:cNvSpPr>
          <p:nvPr userDrawn="1"/>
        </p:nvSpPr>
        <p:spPr>
          <a:xfrm>
            <a:off x="1" y="6610834"/>
            <a:ext cx="12191999" cy="4091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lumMod val="65000"/>
                  </a:schemeClr>
                </a:solidFill>
                <a:latin typeface="Yu Gothic UI" panose="020B0500000000000000" pitchFamily="34" charset="-128"/>
                <a:ea typeface="Yu Gothic UI" panose="020B0500000000000000" pitchFamily="34" charset="-128"/>
              </a:rPr>
              <a:t>This presentation contains confidential and proprietary information and may not be shared or distributed without the written consent of Youturn Health. Confidential  © 2025 Youturn Health, Inc. All rights reserved.  </a:t>
            </a:r>
          </a:p>
        </p:txBody>
      </p:sp>
    </p:spTree>
    <p:extLst>
      <p:ext uri="{BB962C8B-B14F-4D97-AF65-F5344CB8AC3E}">
        <p14:creationId xmlns:p14="http://schemas.microsoft.com/office/powerpoint/2010/main" val="394107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1796-7AF1-A460-ED1E-AF6887E75EC5}"/>
              </a:ext>
            </a:extLst>
          </p:cNvPr>
          <p:cNvSpPr>
            <a:spLocks noGrp="1"/>
          </p:cNvSpPr>
          <p:nvPr>
            <p:ph type="dt" sz="half" idx="10"/>
          </p:nvPr>
        </p:nvSpPr>
        <p:spPr/>
        <p:txBody>
          <a:bodyPr/>
          <a:lstStyle/>
          <a:p>
            <a:fld id="{85387983-71EA-9B45-9AD7-A43FCD1276C7}" type="datetimeFigureOut">
              <a:rPr lang="en-US" smtClean="0"/>
              <a:t>7/23/2025</a:t>
            </a:fld>
            <a:endParaRPr lang="en-US" dirty="0"/>
          </a:p>
        </p:txBody>
      </p:sp>
      <p:sp>
        <p:nvSpPr>
          <p:cNvPr id="3" name="Footer Placeholder 2">
            <a:extLst>
              <a:ext uri="{FF2B5EF4-FFF2-40B4-BE49-F238E27FC236}">
                <a16:creationId xmlns:a16="http://schemas.microsoft.com/office/drawing/2014/main" id="{27449211-7863-8EF7-38AE-E16F6A51146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3494A0F-3B26-634B-FC39-F01A2848D07E}"/>
              </a:ext>
            </a:extLst>
          </p:cNvPr>
          <p:cNvSpPr>
            <a:spLocks noGrp="1"/>
          </p:cNvSpPr>
          <p:nvPr>
            <p:ph type="sldNum" sz="quarter" idx="12"/>
          </p:nvPr>
        </p:nvSpPr>
        <p:spPr/>
        <p:txBody>
          <a:bodyPr/>
          <a:lstStyle/>
          <a:p>
            <a:fld id="{2A745CB9-ABD5-2A4C-8CC4-BD5C920CF6F1}" type="slidenum">
              <a:rPr lang="en-US" smtClean="0"/>
              <a:t>‹#›</a:t>
            </a:fld>
            <a:endParaRPr lang="en-US" dirty="0"/>
          </a:p>
        </p:txBody>
      </p:sp>
      <p:sp>
        <p:nvSpPr>
          <p:cNvPr id="5" name="Footer Placeholder 7">
            <a:extLst>
              <a:ext uri="{FF2B5EF4-FFF2-40B4-BE49-F238E27FC236}">
                <a16:creationId xmlns:a16="http://schemas.microsoft.com/office/drawing/2014/main" id="{CA1B57D8-7F79-41EA-5C19-D2EB50505642}"/>
              </a:ext>
            </a:extLst>
          </p:cNvPr>
          <p:cNvSpPr txBox="1">
            <a:spLocks/>
          </p:cNvSpPr>
          <p:nvPr userDrawn="1"/>
        </p:nvSpPr>
        <p:spPr>
          <a:xfrm>
            <a:off x="1" y="6610834"/>
            <a:ext cx="12191999" cy="4091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solidFill>
                  <a:schemeClr val="bg1">
                    <a:lumMod val="65000"/>
                  </a:schemeClr>
                </a:solidFill>
                <a:latin typeface="Yu Gothic UI" panose="020B0500000000000000" pitchFamily="34" charset="-128"/>
                <a:ea typeface="Yu Gothic UI" panose="020B0500000000000000" pitchFamily="34" charset="-128"/>
              </a:rPr>
              <a:t>This presentation contains confidential and proprietary information and may not be shared or distributed without the written consent of Youturn Health. Confidential  © 2025 Youturn Health, Inc. All rights reserved.  </a:t>
            </a:r>
          </a:p>
        </p:txBody>
      </p:sp>
    </p:spTree>
    <p:extLst>
      <p:ext uri="{BB962C8B-B14F-4D97-AF65-F5344CB8AC3E}">
        <p14:creationId xmlns:p14="http://schemas.microsoft.com/office/powerpoint/2010/main" val="372074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503C-1F6D-DEF8-1B12-E8B8B7227D2A}"/>
              </a:ext>
            </a:extLst>
          </p:cNvPr>
          <p:cNvSpPr>
            <a:spLocks noGrp="1"/>
          </p:cNvSpPr>
          <p:nvPr>
            <p:ph type="title"/>
          </p:nvPr>
        </p:nvSpPr>
        <p:spPr>
          <a:xfrm>
            <a:off x="437753" y="987425"/>
            <a:ext cx="3932237" cy="1501346"/>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82352311-E98D-F9B6-72B3-B353D7A68274}"/>
              </a:ext>
            </a:extLst>
          </p:cNvPr>
          <p:cNvSpPr>
            <a:spLocks noGrp="1"/>
          </p:cNvSpPr>
          <p:nvPr>
            <p:ph idx="1"/>
          </p:nvPr>
        </p:nvSpPr>
        <p:spPr>
          <a:xfrm>
            <a:off x="4929435" y="1421027"/>
            <a:ext cx="6672013" cy="44400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914EA-8A82-A268-311A-5DBFEF0FFDE5}"/>
              </a:ext>
            </a:extLst>
          </p:cNvPr>
          <p:cNvSpPr>
            <a:spLocks noGrp="1"/>
          </p:cNvSpPr>
          <p:nvPr>
            <p:ph type="body" sz="half" idx="2"/>
          </p:nvPr>
        </p:nvSpPr>
        <p:spPr>
          <a:xfrm>
            <a:off x="437753" y="2594919"/>
            <a:ext cx="3932237" cy="32740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14C8C-D00E-6E92-00E2-B61584857447}"/>
              </a:ext>
            </a:extLst>
          </p:cNvPr>
          <p:cNvSpPr>
            <a:spLocks noGrp="1"/>
          </p:cNvSpPr>
          <p:nvPr>
            <p:ph type="dt" sz="half" idx="10"/>
          </p:nvPr>
        </p:nvSpPr>
        <p:spPr/>
        <p:txBody>
          <a:bodyPr/>
          <a:lstStyle/>
          <a:p>
            <a:fld id="{85387983-71EA-9B45-9AD7-A43FCD1276C7}" type="datetimeFigureOut">
              <a:rPr lang="en-US" smtClean="0"/>
              <a:t>7/23/2025</a:t>
            </a:fld>
            <a:endParaRPr lang="en-US" dirty="0"/>
          </a:p>
        </p:txBody>
      </p:sp>
      <p:sp>
        <p:nvSpPr>
          <p:cNvPr id="6" name="Footer Placeholder 5">
            <a:extLst>
              <a:ext uri="{FF2B5EF4-FFF2-40B4-BE49-F238E27FC236}">
                <a16:creationId xmlns:a16="http://schemas.microsoft.com/office/drawing/2014/main" id="{AAA5FBDE-7595-D0C8-7044-AD9F2F7F97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FE6FD2-E453-20DC-8FCD-4DEFEDEAE59F}"/>
              </a:ext>
            </a:extLst>
          </p:cNvPr>
          <p:cNvSpPr>
            <a:spLocks noGrp="1"/>
          </p:cNvSpPr>
          <p:nvPr>
            <p:ph type="sldNum" sz="quarter" idx="12"/>
          </p:nvPr>
        </p:nvSpPr>
        <p:spPr/>
        <p:txBody>
          <a:bodyPr/>
          <a:lstStyle/>
          <a:p>
            <a:fld id="{2A745CB9-ABD5-2A4C-8CC4-BD5C920CF6F1}" type="slidenum">
              <a:rPr lang="en-US" smtClean="0"/>
              <a:t>‹#›</a:t>
            </a:fld>
            <a:endParaRPr lang="en-US" dirty="0"/>
          </a:p>
        </p:txBody>
      </p:sp>
    </p:spTree>
    <p:extLst>
      <p:ext uri="{BB962C8B-B14F-4D97-AF65-F5344CB8AC3E}">
        <p14:creationId xmlns:p14="http://schemas.microsoft.com/office/powerpoint/2010/main" val="104914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3B6F-4926-68C7-DCF6-FE686C8A5126}"/>
              </a:ext>
            </a:extLst>
          </p:cNvPr>
          <p:cNvSpPr>
            <a:spLocks noGrp="1"/>
          </p:cNvSpPr>
          <p:nvPr>
            <p:ph type="title"/>
          </p:nvPr>
        </p:nvSpPr>
        <p:spPr>
          <a:xfrm>
            <a:off x="437753" y="1049209"/>
            <a:ext cx="4185989" cy="1377778"/>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E1E9A39-B0E1-7344-F5EE-92D118634D07}"/>
              </a:ext>
            </a:extLst>
          </p:cNvPr>
          <p:cNvSpPr>
            <a:spLocks noGrp="1"/>
          </p:cNvSpPr>
          <p:nvPr>
            <p:ph type="pic" idx="1"/>
          </p:nvPr>
        </p:nvSpPr>
        <p:spPr>
          <a:xfrm>
            <a:off x="4880919" y="1198605"/>
            <a:ext cx="6720530" cy="46624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B8D21F8-DFA5-5522-F91E-9F4C852FA0CC}"/>
              </a:ext>
            </a:extLst>
          </p:cNvPr>
          <p:cNvSpPr>
            <a:spLocks noGrp="1"/>
          </p:cNvSpPr>
          <p:nvPr>
            <p:ph type="body" sz="half" idx="2"/>
          </p:nvPr>
        </p:nvSpPr>
        <p:spPr>
          <a:xfrm>
            <a:off x="437753" y="2587196"/>
            <a:ext cx="4185989" cy="32817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E8368-A8F9-8707-3F53-B36EE7A22B64}"/>
              </a:ext>
            </a:extLst>
          </p:cNvPr>
          <p:cNvSpPr>
            <a:spLocks noGrp="1"/>
          </p:cNvSpPr>
          <p:nvPr>
            <p:ph type="dt" sz="half" idx="10"/>
          </p:nvPr>
        </p:nvSpPr>
        <p:spPr/>
        <p:txBody>
          <a:bodyPr/>
          <a:lstStyle/>
          <a:p>
            <a:fld id="{85387983-71EA-9B45-9AD7-A43FCD1276C7}" type="datetimeFigureOut">
              <a:rPr lang="en-US" smtClean="0"/>
              <a:t>7/23/2025</a:t>
            </a:fld>
            <a:endParaRPr lang="en-US" dirty="0"/>
          </a:p>
        </p:txBody>
      </p:sp>
      <p:sp>
        <p:nvSpPr>
          <p:cNvPr id="6" name="Footer Placeholder 5">
            <a:extLst>
              <a:ext uri="{FF2B5EF4-FFF2-40B4-BE49-F238E27FC236}">
                <a16:creationId xmlns:a16="http://schemas.microsoft.com/office/drawing/2014/main" id="{506A25A9-ED9A-BF2D-8D64-E1D95132FB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D163B6-577D-B317-EAD6-7CD8129C90E6}"/>
              </a:ext>
            </a:extLst>
          </p:cNvPr>
          <p:cNvSpPr>
            <a:spLocks noGrp="1"/>
          </p:cNvSpPr>
          <p:nvPr>
            <p:ph type="sldNum" sz="quarter" idx="12"/>
          </p:nvPr>
        </p:nvSpPr>
        <p:spPr/>
        <p:txBody>
          <a:bodyPr/>
          <a:lstStyle/>
          <a:p>
            <a:fld id="{2A745CB9-ABD5-2A4C-8CC4-BD5C920CF6F1}" type="slidenum">
              <a:rPr lang="en-US" smtClean="0"/>
              <a:t>‹#›</a:t>
            </a:fld>
            <a:endParaRPr lang="en-US" dirty="0"/>
          </a:p>
        </p:txBody>
      </p:sp>
    </p:spTree>
    <p:extLst>
      <p:ext uri="{BB962C8B-B14F-4D97-AF65-F5344CB8AC3E}">
        <p14:creationId xmlns:p14="http://schemas.microsoft.com/office/powerpoint/2010/main" val="282061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87265-732A-0FFA-D1EB-459B3F760C8D}"/>
              </a:ext>
            </a:extLst>
          </p:cNvPr>
          <p:cNvSpPr>
            <a:spLocks noGrp="1"/>
          </p:cNvSpPr>
          <p:nvPr>
            <p:ph type="title"/>
          </p:nvPr>
        </p:nvSpPr>
        <p:spPr>
          <a:xfrm>
            <a:off x="437753" y="1107639"/>
            <a:ext cx="11015415" cy="10774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1EC4B66-A708-2684-A7CA-FA4A686173CC}"/>
              </a:ext>
            </a:extLst>
          </p:cNvPr>
          <p:cNvSpPr>
            <a:spLocks noGrp="1"/>
          </p:cNvSpPr>
          <p:nvPr>
            <p:ph type="body" idx="1"/>
          </p:nvPr>
        </p:nvSpPr>
        <p:spPr>
          <a:xfrm>
            <a:off x="437753" y="2438396"/>
            <a:ext cx="11015415" cy="36833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674D7-116B-A889-402E-653054FE0237}"/>
              </a:ext>
            </a:extLst>
          </p:cNvPr>
          <p:cNvSpPr>
            <a:spLocks noGrp="1"/>
          </p:cNvSpPr>
          <p:nvPr>
            <p:ph type="dt" sz="half" idx="2"/>
          </p:nvPr>
        </p:nvSpPr>
        <p:spPr>
          <a:xfrm>
            <a:off x="437753" y="6301145"/>
            <a:ext cx="2058312"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85387983-71EA-9B45-9AD7-A43FCD1276C7}" type="datetimeFigureOut">
              <a:rPr lang="en-US" smtClean="0"/>
              <a:t>7/23/2025</a:t>
            </a:fld>
            <a:endParaRPr lang="en-US" dirty="0"/>
          </a:p>
        </p:txBody>
      </p:sp>
      <p:sp>
        <p:nvSpPr>
          <p:cNvPr id="5" name="Footer Placeholder 4">
            <a:extLst>
              <a:ext uri="{FF2B5EF4-FFF2-40B4-BE49-F238E27FC236}">
                <a16:creationId xmlns:a16="http://schemas.microsoft.com/office/drawing/2014/main" id="{043460DC-40CF-881D-6E71-D428713E5504}"/>
              </a:ext>
            </a:extLst>
          </p:cNvPr>
          <p:cNvSpPr>
            <a:spLocks noGrp="1"/>
          </p:cNvSpPr>
          <p:nvPr>
            <p:ph type="ftr" sz="quarter" idx="3"/>
          </p:nvPr>
        </p:nvSpPr>
        <p:spPr>
          <a:xfrm>
            <a:off x="2817341" y="6301145"/>
            <a:ext cx="6264875"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893B26-3306-3169-6BE0-F08F68E2A353}"/>
              </a:ext>
            </a:extLst>
          </p:cNvPr>
          <p:cNvSpPr>
            <a:spLocks noGrp="1"/>
          </p:cNvSpPr>
          <p:nvPr>
            <p:ph type="sldNum" sz="quarter" idx="4"/>
          </p:nvPr>
        </p:nvSpPr>
        <p:spPr>
          <a:xfrm>
            <a:off x="9399372" y="6301145"/>
            <a:ext cx="2053795"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2A745CB9-ABD5-2A4C-8CC4-BD5C920CF6F1}" type="slidenum">
              <a:rPr lang="en-US" smtClean="0"/>
              <a:t>‹#›</a:t>
            </a:fld>
            <a:endParaRPr lang="en-US" dirty="0"/>
          </a:p>
        </p:txBody>
      </p:sp>
      <p:pic>
        <p:nvPicPr>
          <p:cNvPr id="8" name="Picture 7" descr="A black and grey logo&#10;&#10;Description automatically generated">
            <a:extLst>
              <a:ext uri="{FF2B5EF4-FFF2-40B4-BE49-F238E27FC236}">
                <a16:creationId xmlns:a16="http://schemas.microsoft.com/office/drawing/2014/main" id="{89694B34-BF1D-7AB3-3824-5440EC53102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1000" y="228600"/>
            <a:ext cx="1318585" cy="409181"/>
          </a:xfrm>
          <a:prstGeom prst="rect">
            <a:avLst/>
          </a:prstGeom>
        </p:spPr>
      </p:pic>
    </p:spTree>
    <p:extLst>
      <p:ext uri="{BB962C8B-B14F-4D97-AF65-F5344CB8AC3E}">
        <p14:creationId xmlns:p14="http://schemas.microsoft.com/office/powerpoint/2010/main" val="31971252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3"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hbaiden@youturnhealth.com" TargetMode="External"/><Relationship Id="rId2" Type="http://schemas.openxmlformats.org/officeDocument/2006/relationships/hyperlink" Target="mailto:rjones@youturnhealth.com" TargetMode="External"/><Relationship Id="rId1" Type="http://schemas.openxmlformats.org/officeDocument/2006/relationships/slideLayout" Target="../slideLayouts/slideLayout5.xml"/><Relationship Id="rId4" Type="http://schemas.openxmlformats.org/officeDocument/2006/relationships/hyperlink" Target="mailto:bkelly@youturnhealth.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ctrTitle"/>
          </p:nvPr>
        </p:nvSpPr>
        <p:spPr>
          <a:xfrm>
            <a:off x="533400" y="1752600"/>
            <a:ext cx="7379208" cy="2387600"/>
          </a:xfrm>
          <a:prstGeom prst="rect">
            <a:avLst/>
          </a:prstGeom>
        </p:spPr>
        <p:txBody>
          <a:bodyPr vert="horz" wrap="square" lIns="0" tIns="106045" rIns="0" bIns="0" rtlCol="0">
            <a:spAutoFit/>
          </a:bodyPr>
          <a:lstStyle/>
          <a:p>
            <a:pPr marL="12700" marR="5080">
              <a:lnSpc>
                <a:spcPts val="5830"/>
              </a:lnSpc>
              <a:spcBef>
                <a:spcPts val="835"/>
              </a:spcBef>
            </a:pPr>
            <a:r>
              <a:rPr lang="en-US" sz="5400" spc="-40" dirty="0">
                <a:latin typeface="Segoe UI" panose="020B0502040204020203" pitchFamily="34" charset="0"/>
                <a:cs typeface="Segoe UI" panose="020B0502040204020203" pitchFamily="34" charset="0"/>
              </a:rPr>
              <a:t>IMAP Program:</a:t>
            </a:r>
            <a:br>
              <a:rPr lang="en-US" sz="5400" spc="-40" dirty="0">
                <a:latin typeface="Segoe UI" panose="020B0502040204020203" pitchFamily="34" charset="0"/>
                <a:cs typeface="Segoe UI" panose="020B0502040204020203" pitchFamily="34" charset="0"/>
              </a:rPr>
            </a:br>
            <a:r>
              <a:rPr lang="en-US" sz="5400" spc="-40" dirty="0">
                <a:latin typeface="Segoe UI" panose="020B0502040204020203" pitchFamily="34" charset="0"/>
                <a:cs typeface="Segoe UI" panose="020B0502040204020203" pitchFamily="34" charset="0"/>
              </a:rPr>
              <a:t>Yout</a:t>
            </a:r>
            <a:r>
              <a:rPr sz="5400" spc="-40" dirty="0">
                <a:latin typeface="Segoe UI" panose="020B0502040204020203" pitchFamily="34" charset="0"/>
                <a:cs typeface="Segoe UI" panose="020B0502040204020203" pitchFamily="34" charset="0"/>
              </a:rPr>
              <a:t>urn</a:t>
            </a:r>
            <a:r>
              <a:rPr sz="5400" spc="-250" dirty="0">
                <a:latin typeface="Segoe UI" panose="020B0502040204020203" pitchFamily="34" charset="0"/>
                <a:cs typeface="Segoe UI" panose="020B0502040204020203" pitchFamily="34" charset="0"/>
              </a:rPr>
              <a:t> </a:t>
            </a:r>
            <a:r>
              <a:rPr sz="5400" spc="-10" dirty="0">
                <a:latin typeface="Segoe UI" panose="020B0502040204020203" pitchFamily="34" charset="0"/>
                <a:cs typeface="Segoe UI" panose="020B0502040204020203" pitchFamily="34" charset="0"/>
              </a:rPr>
              <a:t>Health Overview</a:t>
            </a:r>
            <a:endParaRPr sz="5400" dirty="0">
              <a:latin typeface="Segoe UI" panose="020B0502040204020203" pitchFamily="34" charset="0"/>
              <a:cs typeface="Segoe UI" panose="020B0502040204020203" pitchFamily="34" charset="0"/>
            </a:endParaRPr>
          </a:p>
        </p:txBody>
      </p:sp>
      <p:sp>
        <p:nvSpPr>
          <p:cNvPr id="6" name="object 6"/>
          <p:cNvSpPr txBox="1"/>
          <p:nvPr/>
        </p:nvSpPr>
        <p:spPr>
          <a:xfrm>
            <a:off x="639376" y="4269708"/>
            <a:ext cx="6371024" cy="530915"/>
          </a:xfrm>
          <a:prstGeom prst="rect">
            <a:avLst/>
          </a:prstGeom>
        </p:spPr>
        <p:txBody>
          <a:bodyPr vert="horz" wrap="square" lIns="0" tIns="99060" rIns="0" bIns="0" rtlCol="0">
            <a:spAutoFit/>
          </a:bodyPr>
          <a:lstStyle/>
          <a:p>
            <a:pPr marL="38100">
              <a:lnSpc>
                <a:spcPct val="100000"/>
              </a:lnSpc>
              <a:spcBef>
                <a:spcPts val="780"/>
              </a:spcBef>
            </a:pPr>
            <a:r>
              <a:rPr lang="en-US" sz="2800" spc="-10" dirty="0">
                <a:solidFill>
                  <a:srgbClr val="363840"/>
                </a:solidFill>
                <a:latin typeface="Segoe UI" panose="020B0502040204020203" pitchFamily="34" charset="0"/>
                <a:cs typeface="Segoe UI" panose="020B0502040204020203" pitchFamily="34" charset="0"/>
              </a:rPr>
              <a:t>July 2025</a:t>
            </a:r>
            <a:endParaRPr sz="2800" dirty="0">
              <a:solidFill>
                <a:srgbClr val="363840"/>
              </a:solidFill>
              <a:latin typeface="Segoe UI" panose="020B0502040204020203" pitchFamily="34" charset="0"/>
              <a:cs typeface="Segoe UI" panose="020B0502040204020203" pitchFamily="34" charset="0"/>
            </a:endParaRPr>
          </a:p>
        </p:txBody>
      </p:sp>
      <p:sp>
        <p:nvSpPr>
          <p:cNvPr id="11" name="object 4">
            <a:extLst>
              <a:ext uri="{FF2B5EF4-FFF2-40B4-BE49-F238E27FC236}">
                <a16:creationId xmlns:a16="http://schemas.microsoft.com/office/drawing/2014/main" id="{DDA165D8-4035-1D00-08FB-3570097B70FF}"/>
              </a:ext>
            </a:extLst>
          </p:cNvPr>
          <p:cNvSpPr txBox="1"/>
          <p:nvPr/>
        </p:nvSpPr>
        <p:spPr>
          <a:xfrm>
            <a:off x="808538" y="6483707"/>
            <a:ext cx="6934200" cy="266740"/>
          </a:xfrm>
          <a:prstGeom prst="rect">
            <a:avLst/>
          </a:prstGeom>
        </p:spPr>
        <p:txBody>
          <a:bodyPr vert="horz" wrap="square" lIns="0" tIns="20320" rIns="0" bIns="0" rtlCol="0">
            <a:spAutoFit/>
          </a:bodyPr>
          <a:lstStyle/>
          <a:p>
            <a:pPr marL="12700" marR="0" lvl="0" indent="0" algn="ctr" defTabSz="914400" eaLnBrk="1" fontAlgn="auto" latinLnBrk="0" hangingPunct="1">
              <a:lnSpc>
                <a:spcPct val="100000"/>
              </a:lnSpc>
              <a:spcBef>
                <a:spcPts val="160"/>
              </a:spcBef>
              <a:spcAft>
                <a:spcPts val="0"/>
              </a:spcAft>
              <a:buClrTx/>
              <a:buSzTx/>
              <a:buFontTx/>
              <a:buNone/>
              <a:tabLst/>
              <a:defRPr/>
            </a:pPr>
            <a:r>
              <a:rPr kumimoji="0" sz="800" b="0" i="0" u="none" strike="noStrike" kern="0" cap="none" spc="0" normalizeH="0" baseline="0" noProof="0" dirty="0">
                <a:ln>
                  <a:noFill/>
                </a:ln>
                <a:solidFill>
                  <a:srgbClr val="A6A6A6"/>
                </a:solidFill>
                <a:effectLst/>
                <a:uLnTx/>
                <a:uFillTx/>
                <a:latin typeface="Yu Gothic UI"/>
                <a:cs typeface="Yu Gothic UI"/>
              </a:rPr>
              <a:t>This</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presentation</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contains</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proprietary information 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may</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not</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be</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shared</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or</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distributed</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without</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the</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written</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consent</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of</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Youturn</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2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202</a:t>
            </a:r>
            <a:r>
              <a:rPr kumimoji="0" lang="en-US" sz="800" b="0" i="0" u="none" strike="noStrike" kern="0" cap="none" spc="0" normalizeH="0" baseline="0" noProof="0" dirty="0">
                <a:ln>
                  <a:noFill/>
                </a:ln>
                <a:solidFill>
                  <a:srgbClr val="A6A6A6"/>
                </a:solidFill>
                <a:effectLst/>
                <a:uLnTx/>
                <a:uFillTx/>
                <a:latin typeface="Yu Gothic UI"/>
                <a:cs typeface="Yu Gothic UI"/>
              </a:rPr>
              <a:t>5</a:t>
            </a:r>
            <a:r>
              <a:rPr kumimoji="0" sz="800" b="0" i="0" u="none" strike="noStrike" kern="0" cap="none" spc="0" normalizeH="0" baseline="0" noProof="0" dirty="0">
                <a:ln>
                  <a:noFill/>
                </a:ln>
                <a:solidFill>
                  <a:srgbClr val="A6A6A6"/>
                </a:solidFill>
                <a:effectLst/>
                <a:uLnTx/>
                <a:uFillTx/>
                <a:latin typeface="Yu Gothic UI"/>
                <a:cs typeface="Yu Gothic UI"/>
              </a:rPr>
              <a:t> Youturn</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Inc.</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All</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rights</a:t>
            </a:r>
            <a:r>
              <a:rPr kumimoji="0" sz="800" b="0" i="0" u="none" strike="noStrike" kern="0" cap="none" spc="-10" normalizeH="0" baseline="0" noProof="0" dirty="0">
                <a:ln>
                  <a:noFill/>
                </a:ln>
                <a:solidFill>
                  <a:srgbClr val="A6A6A6"/>
                </a:solidFill>
                <a:effectLst/>
                <a:uLnTx/>
                <a:uFillTx/>
                <a:latin typeface="Yu Gothic UI"/>
                <a:cs typeface="Yu Gothic UI"/>
              </a:rPr>
              <a:t> reserved.</a:t>
            </a:r>
            <a:endParaRPr kumimoji="0" sz="800" b="0" i="0" u="none" strike="noStrike" kern="0" cap="none" spc="0" normalizeH="0" baseline="0" noProof="0" dirty="0">
              <a:ln>
                <a:noFill/>
              </a:ln>
              <a:solidFill>
                <a:sysClr val="windowText" lastClr="000000"/>
              </a:solidFill>
              <a:effectLst/>
              <a:uLnTx/>
              <a:uFillTx/>
              <a:latin typeface="Yu Gothic UI"/>
              <a:cs typeface="Yu Gothic UI"/>
            </a:endParaRPr>
          </a:p>
        </p:txBody>
      </p:sp>
      <p:pic>
        <p:nvPicPr>
          <p:cNvPr id="12" name="Picture 11" descr="A black and grey logo&#10;&#10;Description automatically generated">
            <a:extLst>
              <a:ext uri="{FF2B5EF4-FFF2-40B4-BE49-F238E27FC236}">
                <a16:creationId xmlns:a16="http://schemas.microsoft.com/office/drawing/2014/main" id="{A6492EC2-8C9E-2222-2FAC-4A0AF99CB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2796" y="429343"/>
            <a:ext cx="2412288" cy="7485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7993FD-E487-C797-559E-8602B2992091}"/>
              </a:ext>
            </a:extLst>
          </p:cNvPr>
          <p:cNvSpPr/>
          <p:nvPr/>
        </p:nvSpPr>
        <p:spPr>
          <a:xfrm>
            <a:off x="0" y="901699"/>
            <a:ext cx="12191999" cy="5964825"/>
          </a:xfrm>
          <a:prstGeom prst="rect">
            <a:avLst/>
          </a:prstGeom>
          <a:solidFill>
            <a:srgbClr val="2461FF">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group of men wearing reflective vests&#10;&#10;Description automatically generated">
            <a:extLst>
              <a:ext uri="{FF2B5EF4-FFF2-40B4-BE49-F238E27FC236}">
                <a16:creationId xmlns:a16="http://schemas.microsoft.com/office/drawing/2014/main" id="{D1060487-FE7C-1652-55B0-4D91E5753AB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899" t="242" r="28741" b="40291"/>
          <a:stretch/>
        </p:blipFill>
        <p:spPr>
          <a:xfrm>
            <a:off x="-1" y="901699"/>
            <a:ext cx="12192000" cy="5964825"/>
          </a:xfrm>
          <a:prstGeom prst="rect">
            <a:avLst/>
          </a:prstGeom>
        </p:spPr>
      </p:pic>
      <p:sp>
        <p:nvSpPr>
          <p:cNvPr id="7" name="Content Placeholder 2">
            <a:extLst>
              <a:ext uri="{FF2B5EF4-FFF2-40B4-BE49-F238E27FC236}">
                <a16:creationId xmlns:a16="http://schemas.microsoft.com/office/drawing/2014/main" id="{B4934D73-CA20-1146-9651-73565A2CDD56}"/>
              </a:ext>
            </a:extLst>
          </p:cNvPr>
          <p:cNvSpPr txBox="1">
            <a:spLocks/>
          </p:cNvSpPr>
          <p:nvPr/>
        </p:nvSpPr>
        <p:spPr>
          <a:xfrm>
            <a:off x="509888" y="1536654"/>
            <a:ext cx="5281312" cy="5092746"/>
          </a:xfrm>
          <a:prstGeom prst="rect">
            <a:avLst/>
          </a:prstGeom>
          <a:solidFill>
            <a:schemeClr val="bg1"/>
          </a:solidFill>
          <a:ln>
            <a:solidFill>
              <a:schemeClr val="bg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unito"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unito"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unito"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unito"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unito"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Clr>
                <a:srgbClr val="FF0000"/>
              </a:buClr>
              <a:buNone/>
            </a:pPr>
            <a:endParaRPr lang="en-US" sz="100" b="1" dirty="0">
              <a:solidFill>
                <a:srgbClr val="363840"/>
              </a:solidFill>
              <a:latin typeface="+mn-lt"/>
              <a:cs typeface="Segoe UI" panose="020B0502040204020203" pitchFamily="34" charset="0"/>
            </a:endParaRPr>
          </a:p>
          <a:p>
            <a:pPr marL="0" indent="0">
              <a:lnSpc>
                <a:spcPct val="100000"/>
              </a:lnSpc>
              <a:spcBef>
                <a:spcPts val="1200"/>
              </a:spcBef>
              <a:buClr>
                <a:srgbClr val="FF0000"/>
              </a:buClr>
              <a:buNone/>
            </a:pPr>
            <a:r>
              <a:rPr lang="en-US" sz="2400" b="1" dirty="0">
                <a:solidFill>
                  <a:srgbClr val="363840"/>
                </a:solidFill>
                <a:latin typeface="+mn-lt"/>
                <a:cs typeface="Segoe UI" panose="020B0502040204020203" pitchFamily="34" charset="0"/>
              </a:rPr>
              <a:t>Coaching Credentials</a:t>
            </a:r>
          </a:p>
          <a:p>
            <a:pPr>
              <a:lnSpc>
                <a:spcPct val="100000"/>
              </a:lnSpc>
              <a:spcBef>
                <a:spcPts val="0"/>
              </a:spcBef>
            </a:pPr>
            <a:r>
              <a:rPr lang="en-US" sz="1950" dirty="0">
                <a:solidFill>
                  <a:srgbClr val="363840"/>
                </a:solidFill>
                <a:latin typeface="+mn-lt"/>
                <a:cs typeface="Segoe UI" panose="020B0502040204020203" pitchFamily="34" charset="0"/>
              </a:rPr>
              <a:t>National Certification with NAADAC</a:t>
            </a:r>
          </a:p>
          <a:p>
            <a:pPr>
              <a:lnSpc>
                <a:spcPct val="100000"/>
              </a:lnSpc>
              <a:spcBef>
                <a:spcPts val="0"/>
              </a:spcBef>
            </a:pPr>
            <a:r>
              <a:rPr lang="en-US" sz="1950" dirty="0">
                <a:solidFill>
                  <a:srgbClr val="363840"/>
                </a:solidFill>
                <a:latin typeface="+mn-lt"/>
                <a:cs typeface="Segoe UI" panose="020B0502040204020203" pitchFamily="34" charset="0"/>
              </a:rPr>
              <a:t>Assertive Community Engagement (ACE) </a:t>
            </a:r>
          </a:p>
          <a:p>
            <a:pPr>
              <a:lnSpc>
                <a:spcPct val="100000"/>
              </a:lnSpc>
              <a:spcBef>
                <a:spcPts val="0"/>
              </a:spcBef>
            </a:pPr>
            <a:r>
              <a:rPr lang="en-US" sz="1950" dirty="0">
                <a:solidFill>
                  <a:srgbClr val="363840"/>
                </a:solidFill>
                <a:latin typeface="+mn-lt"/>
                <a:cs typeface="Segoe UI" panose="020B0502040204020203" pitchFamily="34" charset="0"/>
              </a:rPr>
              <a:t>Dedicated and Credentialed Family Coaches </a:t>
            </a:r>
          </a:p>
          <a:p>
            <a:pPr marL="0" indent="0">
              <a:lnSpc>
                <a:spcPct val="100000"/>
              </a:lnSpc>
              <a:spcBef>
                <a:spcPts val="1800"/>
              </a:spcBef>
              <a:buClr>
                <a:srgbClr val="FF0000"/>
              </a:buClr>
              <a:buNone/>
            </a:pPr>
            <a:r>
              <a:rPr lang="en-US" sz="2400" b="1" dirty="0">
                <a:solidFill>
                  <a:srgbClr val="363840"/>
                </a:solidFill>
                <a:latin typeface="+mn-lt"/>
                <a:cs typeface="Segoe UI" panose="020B0502040204020203" pitchFamily="34" charset="0"/>
              </a:rPr>
              <a:t>Strategies</a:t>
            </a:r>
          </a:p>
          <a:p>
            <a:pPr>
              <a:lnSpc>
                <a:spcPct val="100000"/>
              </a:lnSpc>
              <a:spcBef>
                <a:spcPts val="0"/>
              </a:spcBef>
            </a:pPr>
            <a:r>
              <a:rPr lang="en-US" sz="1950" dirty="0">
                <a:solidFill>
                  <a:srgbClr val="363840"/>
                </a:solidFill>
                <a:latin typeface="+mn-lt"/>
                <a:cs typeface="Segoe UI" panose="020B0502040204020203" pitchFamily="34" charset="0"/>
              </a:rPr>
              <a:t>Overseen by coach managers and clinicians</a:t>
            </a:r>
          </a:p>
          <a:p>
            <a:pPr>
              <a:lnSpc>
                <a:spcPct val="100000"/>
              </a:lnSpc>
              <a:spcBef>
                <a:spcPts val="0"/>
              </a:spcBef>
            </a:pPr>
            <a:r>
              <a:rPr lang="en-US" sz="1950" dirty="0">
                <a:solidFill>
                  <a:srgbClr val="363840"/>
                </a:solidFill>
                <a:latin typeface="+mn-lt"/>
                <a:cs typeface="Segoe UI" panose="020B0502040204020203" pitchFamily="34" charset="0"/>
              </a:rPr>
              <a:t>Regular and consistent touchpoints </a:t>
            </a:r>
          </a:p>
          <a:p>
            <a:pPr>
              <a:lnSpc>
                <a:spcPct val="100000"/>
              </a:lnSpc>
              <a:spcBef>
                <a:spcPts val="0"/>
              </a:spcBef>
            </a:pPr>
            <a:r>
              <a:rPr lang="en-US" sz="1950" dirty="0">
                <a:solidFill>
                  <a:srgbClr val="363840"/>
                </a:solidFill>
                <a:latin typeface="+mn-lt"/>
                <a:cs typeface="Segoe UI" panose="020B0502040204020203" pitchFamily="34" charset="0"/>
              </a:rPr>
              <a:t>Referrals to providers and treatment</a:t>
            </a:r>
          </a:p>
          <a:p>
            <a:pPr>
              <a:lnSpc>
                <a:spcPct val="100000"/>
              </a:lnSpc>
              <a:spcBef>
                <a:spcPts val="0"/>
              </a:spcBef>
            </a:pPr>
            <a:r>
              <a:rPr lang="en-US" sz="1950" dirty="0">
                <a:solidFill>
                  <a:srgbClr val="363840"/>
                </a:solidFill>
                <a:latin typeface="+mn-lt"/>
                <a:cs typeface="Segoe UI" panose="020B0502040204020203" pitchFamily="34" charset="0"/>
              </a:rPr>
              <a:t>Participant and Family Engagement</a:t>
            </a:r>
          </a:p>
          <a:p>
            <a:pPr marL="0" indent="0">
              <a:lnSpc>
                <a:spcPct val="100000"/>
              </a:lnSpc>
              <a:spcBef>
                <a:spcPts val="1800"/>
              </a:spcBef>
              <a:buClr>
                <a:srgbClr val="FF0000"/>
              </a:buClr>
              <a:buNone/>
            </a:pPr>
            <a:r>
              <a:rPr lang="en-US" sz="2400" b="1" dirty="0">
                <a:solidFill>
                  <a:srgbClr val="363840"/>
                </a:solidFill>
                <a:latin typeface="+mn-lt"/>
                <a:cs typeface="Segoe UI" panose="020B0502040204020203" pitchFamily="34" charset="0"/>
              </a:rPr>
              <a:t>Engagement</a:t>
            </a:r>
          </a:p>
          <a:p>
            <a:pPr>
              <a:lnSpc>
                <a:spcPct val="100000"/>
              </a:lnSpc>
              <a:spcBef>
                <a:spcPts val="0"/>
              </a:spcBef>
            </a:pPr>
            <a:r>
              <a:rPr lang="en-US" sz="1950" b="1" i="1" dirty="0">
                <a:solidFill>
                  <a:srgbClr val="363840"/>
                </a:solidFill>
                <a:latin typeface="+mn-lt"/>
                <a:cs typeface="Segoe UI" panose="020B0502040204020203" pitchFamily="34" charset="0"/>
              </a:rPr>
              <a:t>Paradigm shift: The professional is responsible for the engagement of the participant</a:t>
            </a:r>
          </a:p>
        </p:txBody>
      </p:sp>
      <p:sp>
        <p:nvSpPr>
          <p:cNvPr id="6" name="TextBox 5">
            <a:extLst>
              <a:ext uri="{FF2B5EF4-FFF2-40B4-BE49-F238E27FC236}">
                <a16:creationId xmlns:a16="http://schemas.microsoft.com/office/drawing/2014/main" id="{23F31B9A-B3EC-74D1-1A87-D3310435DC8F}"/>
              </a:ext>
            </a:extLst>
          </p:cNvPr>
          <p:cNvSpPr txBox="1"/>
          <p:nvPr/>
        </p:nvSpPr>
        <p:spPr>
          <a:xfrm>
            <a:off x="6451691" y="2408888"/>
            <a:ext cx="4983563" cy="2585323"/>
          </a:xfrm>
          <a:prstGeom prst="rect">
            <a:avLst/>
          </a:prstGeom>
          <a:noFill/>
        </p:spPr>
        <p:txBody>
          <a:bodyPr wrap="square" rtlCol="0">
            <a:spAutoFit/>
          </a:bodyPr>
          <a:lstStyle/>
          <a:p>
            <a:pPr algn="ctr"/>
            <a:r>
              <a:rPr lang="en-US" sz="5400" b="1" dirty="0">
                <a:solidFill>
                  <a:schemeClr val="bg1"/>
                </a:solidFill>
                <a:latin typeface="+mn-lt"/>
              </a:rPr>
              <a:t>ACE Peer Coaching &amp; </a:t>
            </a:r>
          </a:p>
          <a:p>
            <a:pPr algn="ctr"/>
            <a:r>
              <a:rPr lang="en-US" sz="5400" b="1" dirty="0">
                <a:solidFill>
                  <a:schemeClr val="bg1"/>
                </a:solidFill>
                <a:latin typeface="+mn-lt"/>
              </a:rPr>
              <a:t>Family Support</a:t>
            </a:r>
          </a:p>
        </p:txBody>
      </p:sp>
    </p:spTree>
    <p:extLst>
      <p:ext uri="{BB962C8B-B14F-4D97-AF65-F5344CB8AC3E}">
        <p14:creationId xmlns:p14="http://schemas.microsoft.com/office/powerpoint/2010/main" val="147434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85850-73E9-D5F8-0B44-D85B03A3B0B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20BE167-ED16-4669-D495-23E7D354C631}"/>
              </a:ext>
            </a:extLst>
          </p:cNvPr>
          <p:cNvSpPr txBox="1"/>
          <p:nvPr/>
        </p:nvSpPr>
        <p:spPr>
          <a:xfrm>
            <a:off x="283831" y="1122981"/>
            <a:ext cx="70600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363840"/>
                </a:solidFill>
                <a:effectLst/>
                <a:uLnTx/>
                <a:uFillTx/>
                <a:latin typeface="+mn-lt"/>
                <a:ea typeface="Open Sans" panose="020B0606030504020204" pitchFamily="34" charset="0"/>
                <a:cs typeface="Segoe UI" panose="020B0502040204020203" pitchFamily="34" charset="0"/>
              </a:rPr>
              <a:t>Confidential Help</a:t>
            </a:r>
          </a:p>
        </p:txBody>
      </p:sp>
      <p:graphicFrame>
        <p:nvGraphicFramePr>
          <p:cNvPr id="3" name="Diagram 2">
            <a:extLst>
              <a:ext uri="{FF2B5EF4-FFF2-40B4-BE49-F238E27FC236}">
                <a16:creationId xmlns:a16="http://schemas.microsoft.com/office/drawing/2014/main" id="{4D552BDE-4A1D-CCF1-A684-8BC8C11377B2}"/>
              </a:ext>
            </a:extLst>
          </p:cNvPr>
          <p:cNvGraphicFramePr/>
          <p:nvPr>
            <p:extLst>
              <p:ext uri="{D42A27DB-BD31-4B8C-83A1-F6EECF244321}">
                <p14:modId xmlns:p14="http://schemas.microsoft.com/office/powerpoint/2010/main" val="2312515202"/>
              </p:ext>
            </p:extLst>
          </p:nvPr>
        </p:nvGraphicFramePr>
        <p:xfrm>
          <a:off x="6812061" y="152400"/>
          <a:ext cx="5036708" cy="7044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5B072E14-8AD3-3099-E8EB-DE6F67A9C4CC}"/>
              </a:ext>
            </a:extLst>
          </p:cNvPr>
          <p:cNvSpPr txBox="1"/>
          <p:nvPr/>
        </p:nvSpPr>
        <p:spPr>
          <a:xfrm>
            <a:off x="381000" y="2630081"/>
            <a:ext cx="7162800" cy="3618619"/>
          </a:xfrm>
          <a:prstGeom prst="rect">
            <a:avLst/>
          </a:prstGeom>
          <a:noFill/>
        </p:spPr>
        <p:txBody>
          <a:bodyPr wrap="square" rtlCol="0">
            <a:spAutoFit/>
          </a:bodyPr>
          <a:lstStyle/>
          <a:p>
            <a:pPr>
              <a:lnSpc>
                <a:spcPct val="150000"/>
              </a:lnSpc>
            </a:pPr>
            <a:r>
              <a:rPr lang="en-US" dirty="0">
                <a:solidFill>
                  <a:srgbClr val="363840"/>
                </a:solidFill>
                <a:latin typeface="+mn-lt"/>
                <a:ea typeface="Open Sans" panose="020B0606030504020204" pitchFamily="34" charset="0"/>
                <a:cs typeface="Segoe UI" panose="020B0502040204020203" pitchFamily="34" charset="0"/>
              </a:rPr>
              <a:t>Members will see the best results when Youturn Health becomes a part of daily conversations. When Leadership, HR, Safety, and Members all utilize Youturn Health, the conversations will change.</a:t>
            </a:r>
          </a:p>
          <a:p>
            <a:pPr>
              <a:lnSpc>
                <a:spcPct val="150000"/>
              </a:lnSpc>
            </a:pPr>
            <a:endParaRPr lang="en-US" sz="900" dirty="0">
              <a:solidFill>
                <a:srgbClr val="363840"/>
              </a:solidFill>
              <a:latin typeface="+mn-lt"/>
              <a:ea typeface="Open Sans" panose="020B0606030504020204" pitchFamily="34" charset="0"/>
              <a:cs typeface="Segoe UI" panose="020B0502040204020203" pitchFamily="34" charset="0"/>
            </a:endParaRPr>
          </a:p>
          <a:p>
            <a:pPr>
              <a:lnSpc>
                <a:spcPct val="150000"/>
              </a:lnSpc>
            </a:pPr>
            <a:r>
              <a:rPr lang="en-US" dirty="0">
                <a:solidFill>
                  <a:srgbClr val="363840"/>
                </a:solidFill>
                <a:latin typeface="+mn-lt"/>
                <a:ea typeface="Open Sans" panose="020B0606030504020204" pitchFamily="34" charset="0"/>
                <a:cs typeface="Segoe UI" panose="020B0502040204020203" pitchFamily="34" charset="0"/>
              </a:rPr>
              <a:t>Use the IMAP number to:</a:t>
            </a:r>
          </a:p>
          <a:p>
            <a:pPr marL="285750" indent="-285750">
              <a:lnSpc>
                <a:spcPct val="150000"/>
              </a:lnSpc>
              <a:buFont typeface="Arial" panose="020B0604020202020204" pitchFamily="34" charset="0"/>
              <a:buChar char="•"/>
            </a:pPr>
            <a:r>
              <a:rPr lang="en-US" dirty="0">
                <a:solidFill>
                  <a:srgbClr val="363840"/>
                </a:solidFill>
                <a:latin typeface="+mn-lt"/>
                <a:ea typeface="Open Sans" panose="020B0606030504020204" pitchFamily="34" charset="0"/>
                <a:cs typeface="Segoe UI" panose="020B0502040204020203" pitchFamily="34" charset="0"/>
              </a:rPr>
              <a:t>Refer a Member</a:t>
            </a:r>
          </a:p>
          <a:p>
            <a:pPr marL="285750" indent="-285750">
              <a:lnSpc>
                <a:spcPct val="150000"/>
              </a:lnSpc>
              <a:buFont typeface="Arial" panose="020B0604020202020204" pitchFamily="34" charset="0"/>
              <a:buChar char="•"/>
            </a:pPr>
            <a:r>
              <a:rPr lang="en-US" dirty="0">
                <a:solidFill>
                  <a:srgbClr val="363840"/>
                </a:solidFill>
                <a:latin typeface="+mn-lt"/>
                <a:ea typeface="Open Sans" panose="020B0606030504020204" pitchFamily="34" charset="0"/>
                <a:cs typeface="Segoe UI" panose="020B0502040204020203" pitchFamily="34" charset="0"/>
              </a:rPr>
              <a:t>Receive Support</a:t>
            </a:r>
          </a:p>
          <a:p>
            <a:pPr marL="285750" indent="-285750">
              <a:lnSpc>
                <a:spcPct val="150000"/>
              </a:lnSpc>
              <a:buFont typeface="Arial" panose="020B0604020202020204" pitchFamily="34" charset="0"/>
              <a:buChar char="•"/>
            </a:pPr>
            <a:r>
              <a:rPr lang="en-US" dirty="0">
                <a:solidFill>
                  <a:srgbClr val="363840"/>
                </a:solidFill>
                <a:latin typeface="+mn-lt"/>
                <a:ea typeface="Open Sans" panose="020B0606030504020204" pitchFamily="34" charset="0"/>
                <a:cs typeface="Segoe UI" panose="020B0502040204020203" pitchFamily="34" charset="0"/>
              </a:rPr>
              <a:t>Ask a Question</a:t>
            </a:r>
          </a:p>
          <a:p>
            <a:pPr marL="285750" indent="-285750">
              <a:lnSpc>
                <a:spcPct val="150000"/>
              </a:lnSpc>
              <a:buFont typeface="Arial" panose="020B0604020202020204" pitchFamily="34" charset="0"/>
              <a:buChar char="•"/>
            </a:pPr>
            <a:r>
              <a:rPr lang="en-US" dirty="0">
                <a:solidFill>
                  <a:srgbClr val="363840"/>
                </a:solidFill>
                <a:latin typeface="+mn-lt"/>
                <a:ea typeface="Open Sans" panose="020B0606030504020204" pitchFamily="34" charset="0"/>
                <a:cs typeface="Segoe UI" panose="020B0502040204020203" pitchFamily="34" charset="0"/>
              </a:rPr>
              <a:t>Refer Family</a:t>
            </a:r>
          </a:p>
        </p:txBody>
      </p:sp>
      <p:sp>
        <p:nvSpPr>
          <p:cNvPr id="13" name="TextBox 12">
            <a:extLst>
              <a:ext uri="{FF2B5EF4-FFF2-40B4-BE49-F238E27FC236}">
                <a16:creationId xmlns:a16="http://schemas.microsoft.com/office/drawing/2014/main" id="{5F4503D0-1C41-4671-4059-9C2C586642A3}"/>
              </a:ext>
            </a:extLst>
          </p:cNvPr>
          <p:cNvSpPr txBox="1"/>
          <p:nvPr/>
        </p:nvSpPr>
        <p:spPr>
          <a:xfrm>
            <a:off x="283831" y="1825607"/>
            <a:ext cx="7060034" cy="707886"/>
          </a:xfrm>
          <a:prstGeom prst="rect">
            <a:avLst/>
          </a:prstGeom>
          <a:noFill/>
        </p:spPr>
        <p:txBody>
          <a:bodyPr wrap="square" rtlCol="0">
            <a:spAutoFit/>
          </a:bodyPr>
          <a:lstStyle/>
          <a:p>
            <a:pPr algn="l"/>
            <a:r>
              <a:rPr lang="en-US" sz="2000" b="1" i="0" dirty="0">
                <a:solidFill>
                  <a:srgbClr val="2461FF"/>
                </a:solidFill>
                <a:effectLst/>
                <a:latin typeface="+mn-lt"/>
                <a:cs typeface="Segoe UI" panose="020B0502040204020203" pitchFamily="34" charset="0"/>
              </a:rPr>
              <a:t>855-411-IMAP (4627)</a:t>
            </a:r>
          </a:p>
          <a:p>
            <a:pPr algn="l"/>
            <a:r>
              <a:rPr lang="en-US" sz="2000" b="1" dirty="0">
                <a:solidFill>
                  <a:srgbClr val="2461FF"/>
                </a:solidFill>
                <a:latin typeface="+mn-lt"/>
                <a:cs typeface="Segoe UI" panose="020B0502040204020203" pitchFamily="34" charset="0"/>
              </a:rPr>
              <a:t>Admissions@youturnhealth.com </a:t>
            </a:r>
            <a:endParaRPr lang="en-US" sz="2000" b="1" i="0" dirty="0">
              <a:solidFill>
                <a:srgbClr val="2461FF"/>
              </a:solidFill>
              <a:effectLst/>
              <a:latin typeface="+mn-lt"/>
              <a:cs typeface="Segoe UI" panose="020B0502040204020203" pitchFamily="34" charset="0"/>
            </a:endParaRPr>
          </a:p>
        </p:txBody>
      </p:sp>
      <p:sp>
        <p:nvSpPr>
          <p:cNvPr id="5" name="Slide Number Placeholder 3">
            <a:extLst>
              <a:ext uri="{FF2B5EF4-FFF2-40B4-BE49-F238E27FC236}">
                <a16:creationId xmlns:a16="http://schemas.microsoft.com/office/drawing/2014/main" id="{AEC0066A-6026-033C-0556-E438F7EDA6DD}"/>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11</a:t>
            </a:fld>
            <a:endParaRPr lang="en-US" dirty="0"/>
          </a:p>
        </p:txBody>
      </p:sp>
    </p:spTree>
    <p:extLst>
      <p:ext uri="{BB962C8B-B14F-4D97-AF65-F5344CB8AC3E}">
        <p14:creationId xmlns:p14="http://schemas.microsoft.com/office/powerpoint/2010/main" val="260309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B90E-DB9E-40A9-B68C-7108C0902D40}"/>
            </a:ext>
          </a:extLst>
        </p:cNvPr>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8717F53-6C5D-5DAA-F178-B7F2DED4AC12}"/>
              </a:ext>
            </a:extLst>
          </p:cNvPr>
          <p:cNvSpPr txBox="1">
            <a:spLocks/>
          </p:cNvSpPr>
          <p:nvPr/>
        </p:nvSpPr>
        <p:spPr>
          <a:xfrm>
            <a:off x="2462607" y="990600"/>
            <a:ext cx="7266782" cy="70788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600"/>
              </a:spcBef>
              <a:buFont typeface="Arial" panose="020B0604020202020204" pitchFamily="34" charset="0"/>
              <a:buNone/>
            </a:pPr>
            <a:r>
              <a:rPr lang="en-US" sz="19200" b="1" dirty="0">
                <a:solidFill>
                  <a:srgbClr val="2461FF"/>
                </a:solidFill>
                <a:latin typeface="Segoe UI" panose="020B0502040204020203" pitchFamily="34" charset="0"/>
                <a:cs typeface="Segoe UI" panose="020B0502040204020203" pitchFamily="34" charset="0"/>
              </a:rPr>
              <a:t>The New Front Door: Youturn Health</a:t>
            </a:r>
          </a:p>
        </p:txBody>
      </p:sp>
      <p:sp>
        <p:nvSpPr>
          <p:cNvPr id="2" name="Slide Number Placeholder 3">
            <a:extLst>
              <a:ext uri="{FF2B5EF4-FFF2-40B4-BE49-F238E27FC236}">
                <a16:creationId xmlns:a16="http://schemas.microsoft.com/office/drawing/2014/main" id="{D5B3DFF7-5F87-E71D-DF92-CB0B30A4D60A}"/>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12</a:t>
            </a:fld>
            <a:endParaRPr lang="en-US" dirty="0"/>
          </a:p>
        </p:txBody>
      </p:sp>
      <p:sp>
        <p:nvSpPr>
          <p:cNvPr id="4" name="Content Placeholder 2">
            <a:extLst>
              <a:ext uri="{FF2B5EF4-FFF2-40B4-BE49-F238E27FC236}">
                <a16:creationId xmlns:a16="http://schemas.microsoft.com/office/drawing/2014/main" id="{7C35BE96-7C84-B9FD-DD6E-27477CE12491}"/>
              </a:ext>
            </a:extLst>
          </p:cNvPr>
          <p:cNvSpPr txBox="1">
            <a:spLocks/>
          </p:cNvSpPr>
          <p:nvPr/>
        </p:nvSpPr>
        <p:spPr>
          <a:xfrm>
            <a:off x="4038598" y="5513456"/>
            <a:ext cx="4114800" cy="707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3200" b="1" u="sng" dirty="0">
                <a:solidFill>
                  <a:srgbClr val="2461FF"/>
                </a:solidFill>
                <a:latin typeface="Segoe UI" panose="020B0502040204020203" pitchFamily="34" charset="0"/>
                <a:cs typeface="Segoe UI" panose="020B0502040204020203" pitchFamily="34" charset="0"/>
              </a:rPr>
              <a:t>insulatorsIMAP.com</a:t>
            </a:r>
          </a:p>
        </p:txBody>
      </p:sp>
      <p:grpSp>
        <p:nvGrpSpPr>
          <p:cNvPr id="15" name="Group 14">
            <a:extLst>
              <a:ext uri="{FF2B5EF4-FFF2-40B4-BE49-F238E27FC236}">
                <a16:creationId xmlns:a16="http://schemas.microsoft.com/office/drawing/2014/main" id="{293E20D0-C39E-C9C5-F34E-D2A88E3D72CA}"/>
              </a:ext>
            </a:extLst>
          </p:cNvPr>
          <p:cNvGrpSpPr/>
          <p:nvPr/>
        </p:nvGrpSpPr>
        <p:grpSpPr>
          <a:xfrm>
            <a:off x="2590800" y="3052250"/>
            <a:ext cx="7242048" cy="1895131"/>
            <a:chOff x="2663952" y="2895600"/>
            <a:chExt cx="7242048" cy="1895131"/>
          </a:xfrm>
        </p:grpSpPr>
        <p:pic>
          <p:nvPicPr>
            <p:cNvPr id="8" name="Picture 7" descr="A blue circle with a white phone symbol&#10;&#10;Description automatically generated">
              <a:extLst>
                <a:ext uri="{FF2B5EF4-FFF2-40B4-BE49-F238E27FC236}">
                  <a16:creationId xmlns:a16="http://schemas.microsoft.com/office/drawing/2014/main" id="{F8228B8D-DBD9-2C67-E354-401D1CB57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895600"/>
              <a:ext cx="381000" cy="381000"/>
            </a:xfrm>
            <a:prstGeom prst="rect">
              <a:avLst/>
            </a:prstGeom>
          </p:spPr>
        </p:pic>
        <p:pic>
          <p:nvPicPr>
            <p:cNvPr id="10" name="Picture 9" descr="A blue circle with a white envelope&#10;&#10;Description automatically generated">
              <a:extLst>
                <a:ext uri="{FF2B5EF4-FFF2-40B4-BE49-F238E27FC236}">
                  <a16:creationId xmlns:a16="http://schemas.microsoft.com/office/drawing/2014/main" id="{EFD780E9-DDB1-8DFC-00C9-1B6722239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952" y="3495864"/>
              <a:ext cx="384048" cy="384048"/>
            </a:xfrm>
            <a:prstGeom prst="rect">
              <a:avLst/>
            </a:prstGeom>
          </p:spPr>
        </p:pic>
        <p:pic>
          <p:nvPicPr>
            <p:cNvPr id="13" name="Picture 12" descr="A blue circle with a white globe in it&#10;&#10;Description automatically generated">
              <a:extLst>
                <a:ext uri="{FF2B5EF4-FFF2-40B4-BE49-F238E27FC236}">
                  <a16:creationId xmlns:a16="http://schemas.microsoft.com/office/drawing/2014/main" id="{FF0E4386-C776-7F9D-59BD-9600E8788B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952" y="4099176"/>
              <a:ext cx="384048" cy="384048"/>
            </a:xfrm>
            <a:prstGeom prst="rect">
              <a:avLst/>
            </a:prstGeom>
          </p:spPr>
        </p:pic>
        <p:sp>
          <p:nvSpPr>
            <p:cNvPr id="14" name="Content Placeholder 2">
              <a:extLst>
                <a:ext uri="{FF2B5EF4-FFF2-40B4-BE49-F238E27FC236}">
                  <a16:creationId xmlns:a16="http://schemas.microsoft.com/office/drawing/2014/main" id="{3CC4C8C2-2127-7620-ADB0-DD33808F913F}"/>
                </a:ext>
              </a:extLst>
            </p:cNvPr>
            <p:cNvSpPr txBox="1">
              <a:spLocks/>
            </p:cNvSpPr>
            <p:nvPr/>
          </p:nvSpPr>
          <p:spPr>
            <a:xfrm>
              <a:off x="3352801" y="2903275"/>
              <a:ext cx="6553199" cy="188745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3200" b="1" dirty="0">
                  <a:solidFill>
                    <a:srgbClr val="363840"/>
                  </a:solidFill>
                  <a:latin typeface="Segoe UI" panose="020B0502040204020203" pitchFamily="34" charset="0"/>
                  <a:cs typeface="Segoe UI" panose="020B0502040204020203" pitchFamily="34" charset="0"/>
                </a:rPr>
                <a:t>855-411-IMAP (4627)</a:t>
              </a:r>
            </a:p>
            <a:p>
              <a:pPr marL="0" indent="0">
                <a:spcBef>
                  <a:spcPts val="600"/>
                </a:spcBef>
                <a:buFont typeface="Arial" panose="020B0604020202020204" pitchFamily="34" charset="0"/>
                <a:buNone/>
              </a:pPr>
              <a:endParaRPr lang="en-US" sz="3200" b="1" dirty="0">
                <a:solidFill>
                  <a:srgbClr val="363840"/>
                </a:solidFill>
                <a:latin typeface="Segoe UI" panose="020B0502040204020203" pitchFamily="34" charset="0"/>
                <a:cs typeface="Segoe UI" panose="020B0502040204020203" pitchFamily="34" charset="0"/>
              </a:endParaRPr>
            </a:p>
            <a:p>
              <a:pPr marL="0" indent="0">
                <a:spcBef>
                  <a:spcPts val="600"/>
                </a:spcBef>
                <a:buFont typeface="Arial" panose="020B0604020202020204" pitchFamily="34" charset="0"/>
                <a:buNone/>
              </a:pPr>
              <a:r>
                <a:rPr lang="en-US" sz="3200" b="1" dirty="0">
                  <a:solidFill>
                    <a:srgbClr val="363840"/>
                  </a:solidFill>
                  <a:latin typeface="Segoe UI" panose="020B0502040204020203" pitchFamily="34" charset="0"/>
                  <a:cs typeface="Segoe UI" panose="020B0502040204020203" pitchFamily="34" charset="0"/>
                </a:rPr>
                <a:t>admissions@youturnhealth.com</a:t>
              </a:r>
            </a:p>
            <a:p>
              <a:pPr marL="0" indent="0">
                <a:spcBef>
                  <a:spcPts val="600"/>
                </a:spcBef>
                <a:buFont typeface="Arial" panose="020B0604020202020204" pitchFamily="34" charset="0"/>
                <a:buNone/>
              </a:pPr>
              <a:endParaRPr lang="en-US" sz="3200" b="1" dirty="0">
                <a:solidFill>
                  <a:srgbClr val="363840"/>
                </a:solidFill>
                <a:latin typeface="Segoe UI" panose="020B0502040204020203" pitchFamily="34" charset="0"/>
                <a:cs typeface="Segoe UI" panose="020B0502040204020203" pitchFamily="34" charset="0"/>
              </a:endParaRPr>
            </a:p>
            <a:p>
              <a:pPr marL="0" indent="0">
                <a:spcBef>
                  <a:spcPts val="600"/>
                </a:spcBef>
                <a:buFont typeface="Arial" panose="020B0604020202020204" pitchFamily="34" charset="0"/>
                <a:buNone/>
              </a:pPr>
              <a:r>
                <a:rPr lang="en-US" sz="3200" b="1" dirty="0">
                  <a:solidFill>
                    <a:srgbClr val="363840"/>
                  </a:solidFill>
                  <a:latin typeface="Segoe UI" panose="020B0502040204020203" pitchFamily="34" charset="0"/>
                  <a:cs typeface="Segoe UI" panose="020B0502040204020203" pitchFamily="34" charset="0"/>
                </a:rPr>
                <a:t>now.youturnhealth.com/register</a:t>
              </a:r>
            </a:p>
            <a:p>
              <a:pPr marL="0" indent="0">
                <a:spcBef>
                  <a:spcPts val="600"/>
                </a:spcBef>
                <a:buFont typeface="Arial" panose="020B0604020202020204" pitchFamily="34" charset="0"/>
                <a:buNone/>
              </a:pPr>
              <a:r>
                <a:rPr lang="en-US" sz="3200" b="1" dirty="0">
                  <a:solidFill>
                    <a:srgbClr val="363840"/>
                  </a:solidFill>
                  <a:latin typeface="Segoe UI" panose="020B0502040204020203" pitchFamily="34" charset="0"/>
                  <a:cs typeface="Segoe UI" panose="020B0502040204020203" pitchFamily="34" charset="0"/>
                </a:rPr>
                <a:t>Registration code: IMAP</a:t>
              </a:r>
            </a:p>
          </p:txBody>
        </p:sp>
      </p:grpSp>
    </p:spTree>
    <p:extLst>
      <p:ext uri="{BB962C8B-B14F-4D97-AF65-F5344CB8AC3E}">
        <p14:creationId xmlns:p14="http://schemas.microsoft.com/office/powerpoint/2010/main" val="158901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45786-D1B0-EFC6-1754-056B139AFF70}"/>
            </a:ext>
          </a:extLst>
        </p:cNvPr>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68928467-0A85-3D9A-69B2-7A7601C780EF}"/>
              </a:ext>
            </a:extLst>
          </p:cNvPr>
          <p:cNvSpPr/>
          <p:nvPr/>
        </p:nvSpPr>
        <p:spPr>
          <a:xfrm>
            <a:off x="438827" y="2773965"/>
            <a:ext cx="10229174" cy="22098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819232-BFB9-C3E7-6F8E-FB8DDF25EB07}"/>
              </a:ext>
            </a:extLst>
          </p:cNvPr>
          <p:cNvSpPr>
            <a:spLocks noGrp="1"/>
          </p:cNvSpPr>
          <p:nvPr>
            <p:ph type="title"/>
          </p:nvPr>
        </p:nvSpPr>
        <p:spPr/>
        <p:txBody>
          <a:bodyPr/>
          <a:lstStyle/>
          <a:p>
            <a:r>
              <a:rPr lang="en-US" b="1" dirty="0">
                <a:solidFill>
                  <a:srgbClr val="2461FF"/>
                </a:solidFill>
              </a:rPr>
              <a:t>New Resources Coming to </a:t>
            </a:r>
            <a:r>
              <a:rPr lang="en-US" b="1">
                <a:solidFill>
                  <a:srgbClr val="2461FF"/>
                </a:solidFill>
              </a:rPr>
              <a:t>Your Local</a:t>
            </a:r>
            <a:endParaRPr lang="en-US" b="1" dirty="0">
              <a:solidFill>
                <a:srgbClr val="2461FF"/>
              </a:solidFill>
            </a:endParaRPr>
          </a:p>
        </p:txBody>
      </p:sp>
      <p:pic>
        <p:nvPicPr>
          <p:cNvPr id="10" name="Picture 9">
            <a:extLst>
              <a:ext uri="{FF2B5EF4-FFF2-40B4-BE49-F238E27FC236}">
                <a16:creationId xmlns:a16="http://schemas.microsoft.com/office/drawing/2014/main" id="{2B1F55DB-BCFA-07FE-A4D2-A1A269B6F845}"/>
              </a:ext>
            </a:extLst>
          </p:cNvPr>
          <p:cNvPicPr>
            <a:picLocks noChangeAspect="1"/>
          </p:cNvPicPr>
          <p:nvPr/>
        </p:nvPicPr>
        <p:blipFill>
          <a:blip r:embed="rId3"/>
          <a:stretch>
            <a:fillRect/>
          </a:stretch>
        </p:blipFill>
        <p:spPr>
          <a:xfrm>
            <a:off x="1062475" y="2133601"/>
            <a:ext cx="2094017" cy="3235761"/>
          </a:xfrm>
          <a:prstGeom prst="rect">
            <a:avLst/>
          </a:prstGeom>
          <a:ln>
            <a:solidFill>
              <a:schemeClr val="tx1"/>
            </a:solidFill>
          </a:ln>
        </p:spPr>
      </p:pic>
      <p:pic>
        <p:nvPicPr>
          <p:cNvPr id="12" name="Picture 11">
            <a:extLst>
              <a:ext uri="{FF2B5EF4-FFF2-40B4-BE49-F238E27FC236}">
                <a16:creationId xmlns:a16="http://schemas.microsoft.com/office/drawing/2014/main" id="{4923F896-DE9C-B85E-392B-9F269CF17E24}"/>
              </a:ext>
            </a:extLst>
          </p:cNvPr>
          <p:cNvPicPr>
            <a:picLocks noChangeAspect="1"/>
          </p:cNvPicPr>
          <p:nvPr/>
        </p:nvPicPr>
        <p:blipFill>
          <a:blip r:embed="rId4"/>
          <a:stretch>
            <a:fillRect/>
          </a:stretch>
        </p:blipFill>
        <p:spPr>
          <a:xfrm>
            <a:off x="5867400" y="2133600"/>
            <a:ext cx="2602288" cy="1490220"/>
          </a:xfrm>
          <a:prstGeom prst="rect">
            <a:avLst/>
          </a:prstGeom>
          <a:ln>
            <a:solidFill>
              <a:schemeClr val="tx1"/>
            </a:solidFill>
          </a:ln>
        </p:spPr>
      </p:pic>
      <p:pic>
        <p:nvPicPr>
          <p:cNvPr id="14" name="Picture 13">
            <a:extLst>
              <a:ext uri="{FF2B5EF4-FFF2-40B4-BE49-F238E27FC236}">
                <a16:creationId xmlns:a16="http://schemas.microsoft.com/office/drawing/2014/main" id="{6F24BAAB-B56B-A559-7229-578AC78CBEEC}"/>
              </a:ext>
            </a:extLst>
          </p:cNvPr>
          <p:cNvPicPr>
            <a:picLocks noChangeAspect="1"/>
          </p:cNvPicPr>
          <p:nvPr/>
        </p:nvPicPr>
        <p:blipFill>
          <a:blip r:embed="rId5"/>
          <a:stretch>
            <a:fillRect/>
          </a:stretch>
        </p:blipFill>
        <p:spPr>
          <a:xfrm>
            <a:off x="5873686" y="3872078"/>
            <a:ext cx="2599222" cy="1490220"/>
          </a:xfrm>
          <a:prstGeom prst="rect">
            <a:avLst/>
          </a:prstGeom>
          <a:ln>
            <a:solidFill>
              <a:schemeClr val="tx1"/>
            </a:solidFill>
          </a:ln>
        </p:spPr>
      </p:pic>
      <p:sp>
        <p:nvSpPr>
          <p:cNvPr id="22" name="Flowchart: Alternate Process 21">
            <a:extLst>
              <a:ext uri="{FF2B5EF4-FFF2-40B4-BE49-F238E27FC236}">
                <a16:creationId xmlns:a16="http://schemas.microsoft.com/office/drawing/2014/main" id="{4C76B474-8553-DA81-56FC-0208234262BD}"/>
              </a:ext>
            </a:extLst>
          </p:cNvPr>
          <p:cNvSpPr/>
          <p:nvPr/>
        </p:nvSpPr>
        <p:spPr>
          <a:xfrm>
            <a:off x="1328018" y="5783121"/>
            <a:ext cx="1562929" cy="3810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Breakroom Posters </a:t>
            </a:r>
          </a:p>
          <a:p>
            <a:pPr algn="ctr"/>
            <a:r>
              <a:rPr lang="en-US" sz="1200" dirty="0"/>
              <a:t>(Spanish &amp;English)</a:t>
            </a:r>
          </a:p>
        </p:txBody>
      </p:sp>
      <p:sp>
        <p:nvSpPr>
          <p:cNvPr id="23" name="Flowchart: Alternate Process 22">
            <a:extLst>
              <a:ext uri="{FF2B5EF4-FFF2-40B4-BE49-F238E27FC236}">
                <a16:creationId xmlns:a16="http://schemas.microsoft.com/office/drawing/2014/main" id="{3DB77BE1-6410-C684-3993-282DCA4B6AC5}"/>
              </a:ext>
            </a:extLst>
          </p:cNvPr>
          <p:cNvSpPr/>
          <p:nvPr/>
        </p:nvSpPr>
        <p:spPr>
          <a:xfrm>
            <a:off x="3820780" y="5784194"/>
            <a:ext cx="1371600" cy="3810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Program Flyers</a:t>
            </a:r>
          </a:p>
          <a:p>
            <a:pPr algn="ctr"/>
            <a:r>
              <a:rPr lang="en-US" sz="1200" dirty="0"/>
              <a:t>(Spanish &amp;English)</a:t>
            </a:r>
          </a:p>
        </p:txBody>
      </p:sp>
      <p:sp>
        <p:nvSpPr>
          <p:cNvPr id="24" name="Flowchart: Alternate Process 23">
            <a:extLst>
              <a:ext uri="{FF2B5EF4-FFF2-40B4-BE49-F238E27FC236}">
                <a16:creationId xmlns:a16="http://schemas.microsoft.com/office/drawing/2014/main" id="{3F0B75E8-6DD2-404E-0691-481C91991708}"/>
              </a:ext>
            </a:extLst>
          </p:cNvPr>
          <p:cNvSpPr/>
          <p:nvPr/>
        </p:nvSpPr>
        <p:spPr>
          <a:xfrm>
            <a:off x="6445850" y="5784194"/>
            <a:ext cx="1371600" cy="3810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Wallet Cards</a:t>
            </a:r>
          </a:p>
          <a:p>
            <a:pPr algn="ctr"/>
            <a:r>
              <a:rPr lang="en-US" sz="1200" dirty="0"/>
              <a:t>(Spanish &amp;English)</a:t>
            </a:r>
          </a:p>
        </p:txBody>
      </p:sp>
      <p:sp>
        <p:nvSpPr>
          <p:cNvPr id="25" name="TextBox 24">
            <a:extLst>
              <a:ext uri="{FF2B5EF4-FFF2-40B4-BE49-F238E27FC236}">
                <a16:creationId xmlns:a16="http://schemas.microsoft.com/office/drawing/2014/main" id="{1FAD2F70-2C76-F0D0-ECAA-479AD55EC0E1}"/>
              </a:ext>
            </a:extLst>
          </p:cNvPr>
          <p:cNvSpPr txBox="1"/>
          <p:nvPr/>
        </p:nvSpPr>
        <p:spPr>
          <a:xfrm>
            <a:off x="6774309" y="3601867"/>
            <a:ext cx="614271" cy="276999"/>
          </a:xfrm>
          <a:prstGeom prst="rect">
            <a:avLst/>
          </a:prstGeom>
          <a:noFill/>
        </p:spPr>
        <p:txBody>
          <a:bodyPr wrap="none" rtlCol="0">
            <a:spAutoFit/>
          </a:bodyPr>
          <a:lstStyle/>
          <a:p>
            <a:r>
              <a:rPr lang="en-US" sz="1200" dirty="0">
                <a:solidFill>
                  <a:schemeClr val="bg1"/>
                </a:solidFill>
                <a:latin typeface="+mn-lt"/>
              </a:rPr>
              <a:t>(Front)</a:t>
            </a:r>
          </a:p>
        </p:txBody>
      </p:sp>
      <p:sp>
        <p:nvSpPr>
          <p:cNvPr id="26" name="TextBox 25">
            <a:extLst>
              <a:ext uri="{FF2B5EF4-FFF2-40B4-BE49-F238E27FC236}">
                <a16:creationId xmlns:a16="http://schemas.microsoft.com/office/drawing/2014/main" id="{D722D799-1170-D5A0-2132-0B4AFAEC2BDB}"/>
              </a:ext>
            </a:extLst>
          </p:cNvPr>
          <p:cNvSpPr txBox="1"/>
          <p:nvPr/>
        </p:nvSpPr>
        <p:spPr>
          <a:xfrm>
            <a:off x="6783125" y="5383259"/>
            <a:ext cx="570990" cy="276999"/>
          </a:xfrm>
          <a:prstGeom prst="rect">
            <a:avLst/>
          </a:prstGeom>
          <a:noFill/>
        </p:spPr>
        <p:txBody>
          <a:bodyPr wrap="none" rtlCol="0">
            <a:spAutoFit/>
          </a:bodyPr>
          <a:lstStyle/>
          <a:p>
            <a:r>
              <a:rPr lang="en-US" sz="1200" dirty="0">
                <a:solidFill>
                  <a:srgbClr val="363840"/>
                </a:solidFill>
                <a:latin typeface="+mn-lt"/>
              </a:rPr>
              <a:t>(Back)</a:t>
            </a:r>
          </a:p>
        </p:txBody>
      </p:sp>
      <p:sp>
        <p:nvSpPr>
          <p:cNvPr id="27" name="TextBox 26">
            <a:extLst>
              <a:ext uri="{FF2B5EF4-FFF2-40B4-BE49-F238E27FC236}">
                <a16:creationId xmlns:a16="http://schemas.microsoft.com/office/drawing/2014/main" id="{16422ACF-4633-65D6-5E76-BCAD37535312}"/>
              </a:ext>
            </a:extLst>
          </p:cNvPr>
          <p:cNvSpPr txBox="1"/>
          <p:nvPr/>
        </p:nvSpPr>
        <p:spPr>
          <a:xfrm>
            <a:off x="9178057" y="3566382"/>
            <a:ext cx="614271" cy="276999"/>
          </a:xfrm>
          <a:prstGeom prst="rect">
            <a:avLst/>
          </a:prstGeom>
          <a:noFill/>
        </p:spPr>
        <p:txBody>
          <a:bodyPr wrap="none" rtlCol="0">
            <a:spAutoFit/>
          </a:bodyPr>
          <a:lstStyle/>
          <a:p>
            <a:r>
              <a:rPr lang="en-US" sz="1200" dirty="0">
                <a:solidFill>
                  <a:schemeClr val="bg1"/>
                </a:solidFill>
                <a:latin typeface="+mn-lt"/>
              </a:rPr>
              <a:t>(Front)</a:t>
            </a:r>
          </a:p>
        </p:txBody>
      </p:sp>
      <p:sp>
        <p:nvSpPr>
          <p:cNvPr id="28" name="TextBox 27">
            <a:extLst>
              <a:ext uri="{FF2B5EF4-FFF2-40B4-BE49-F238E27FC236}">
                <a16:creationId xmlns:a16="http://schemas.microsoft.com/office/drawing/2014/main" id="{1FD31F39-A7CC-105A-EF64-44F314244F8D}"/>
              </a:ext>
            </a:extLst>
          </p:cNvPr>
          <p:cNvSpPr txBox="1"/>
          <p:nvPr/>
        </p:nvSpPr>
        <p:spPr>
          <a:xfrm>
            <a:off x="9186873" y="5371908"/>
            <a:ext cx="628698" cy="276999"/>
          </a:xfrm>
          <a:prstGeom prst="rect">
            <a:avLst/>
          </a:prstGeom>
          <a:noFill/>
        </p:spPr>
        <p:txBody>
          <a:bodyPr wrap="square" rtlCol="0">
            <a:spAutoFit/>
          </a:bodyPr>
          <a:lstStyle/>
          <a:p>
            <a:r>
              <a:rPr lang="en-US" sz="1200" dirty="0">
                <a:solidFill>
                  <a:srgbClr val="363840"/>
                </a:solidFill>
                <a:latin typeface="+mn-lt"/>
              </a:rPr>
              <a:t>(Back)</a:t>
            </a:r>
          </a:p>
        </p:txBody>
      </p:sp>
      <p:sp>
        <p:nvSpPr>
          <p:cNvPr id="29" name="Flowchart: Alternate Process 28">
            <a:extLst>
              <a:ext uri="{FF2B5EF4-FFF2-40B4-BE49-F238E27FC236}">
                <a16:creationId xmlns:a16="http://schemas.microsoft.com/office/drawing/2014/main" id="{35FC42EF-4819-786A-BBC9-8FF3C430E756}"/>
              </a:ext>
            </a:extLst>
          </p:cNvPr>
          <p:cNvSpPr/>
          <p:nvPr/>
        </p:nvSpPr>
        <p:spPr>
          <a:xfrm>
            <a:off x="8849326" y="5783121"/>
            <a:ext cx="1371600" cy="3810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Poker Chips</a:t>
            </a:r>
            <a:endParaRPr lang="en-US" sz="1200" dirty="0"/>
          </a:p>
        </p:txBody>
      </p:sp>
      <p:sp>
        <p:nvSpPr>
          <p:cNvPr id="31" name="Slide Number Placeholder 3">
            <a:extLst>
              <a:ext uri="{FF2B5EF4-FFF2-40B4-BE49-F238E27FC236}">
                <a16:creationId xmlns:a16="http://schemas.microsoft.com/office/drawing/2014/main" id="{9710C8F4-8EC3-D636-AB41-76BD130561C6}"/>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13</a:t>
            </a:fld>
            <a:endParaRPr lang="en-US" dirty="0"/>
          </a:p>
        </p:txBody>
      </p:sp>
      <p:pic>
        <p:nvPicPr>
          <p:cNvPr id="4" name="Picture 3" descr="A yellow chip with a logo&#10;&#10;Description automatically generated">
            <a:extLst>
              <a:ext uri="{FF2B5EF4-FFF2-40B4-BE49-F238E27FC236}">
                <a16:creationId xmlns:a16="http://schemas.microsoft.com/office/drawing/2014/main" id="{2F8644D2-01E8-5E7C-19FE-D54FEDAB27AD}"/>
              </a:ext>
            </a:extLst>
          </p:cNvPr>
          <p:cNvPicPr>
            <a:picLocks noChangeAspect="1"/>
          </p:cNvPicPr>
          <p:nvPr/>
        </p:nvPicPr>
        <p:blipFill>
          <a:blip r:embed="rId6" cstate="print">
            <a:extLst>
              <a:ext uri="{28A0092B-C50C-407E-A947-70E740481C1C}">
                <a14:useLocalDpi xmlns:a14="http://schemas.microsoft.com/office/drawing/2010/main" val="0"/>
              </a:ext>
            </a:extLst>
          </a:blip>
          <a:srcRect l="22222" t="17465" r="22222" b="27329"/>
          <a:stretch/>
        </p:blipFill>
        <p:spPr>
          <a:xfrm>
            <a:off x="8879376" y="2133599"/>
            <a:ext cx="1341549" cy="1333107"/>
          </a:xfrm>
          <a:prstGeom prst="rect">
            <a:avLst/>
          </a:prstGeom>
          <a:ln>
            <a:solidFill>
              <a:schemeClr val="tx1"/>
            </a:solidFill>
          </a:ln>
        </p:spPr>
      </p:pic>
      <p:pic>
        <p:nvPicPr>
          <p:cNvPr id="7" name="Picture 6" descr="A yellow and black chip with qr code&#10;&#10;Description automatically generated">
            <a:extLst>
              <a:ext uri="{FF2B5EF4-FFF2-40B4-BE49-F238E27FC236}">
                <a16:creationId xmlns:a16="http://schemas.microsoft.com/office/drawing/2014/main" id="{AC0C3B65-B5B7-3DC3-79C0-D166DECF672C}"/>
              </a:ext>
            </a:extLst>
          </p:cNvPr>
          <p:cNvPicPr>
            <a:picLocks noChangeAspect="1"/>
          </p:cNvPicPr>
          <p:nvPr/>
        </p:nvPicPr>
        <p:blipFill>
          <a:blip r:embed="rId7" cstate="print">
            <a:extLst>
              <a:ext uri="{28A0092B-C50C-407E-A947-70E740481C1C}">
                <a14:useLocalDpi xmlns:a14="http://schemas.microsoft.com/office/drawing/2010/main" val="0"/>
              </a:ext>
            </a:extLst>
          </a:blip>
          <a:srcRect l="23333" t="17465" r="22183" b="27329"/>
          <a:stretch/>
        </p:blipFill>
        <p:spPr>
          <a:xfrm>
            <a:off x="8879376" y="3867785"/>
            <a:ext cx="1333499" cy="1351172"/>
          </a:xfrm>
          <a:prstGeom prst="rect">
            <a:avLst/>
          </a:prstGeom>
          <a:ln>
            <a:solidFill>
              <a:schemeClr val="tx1"/>
            </a:solidFill>
          </a:ln>
        </p:spPr>
      </p:pic>
      <p:pic>
        <p:nvPicPr>
          <p:cNvPr id="9" name="Picture 8">
            <a:extLst>
              <a:ext uri="{FF2B5EF4-FFF2-40B4-BE49-F238E27FC236}">
                <a16:creationId xmlns:a16="http://schemas.microsoft.com/office/drawing/2014/main" id="{BF80343A-830E-A204-1F89-B0D96ABD0B54}"/>
              </a:ext>
            </a:extLst>
          </p:cNvPr>
          <p:cNvPicPr>
            <a:picLocks noChangeAspect="1"/>
          </p:cNvPicPr>
          <p:nvPr/>
        </p:nvPicPr>
        <p:blipFill>
          <a:blip r:embed="rId8"/>
          <a:stretch>
            <a:fillRect/>
          </a:stretch>
        </p:blipFill>
        <p:spPr>
          <a:xfrm>
            <a:off x="3263462" y="2133599"/>
            <a:ext cx="2490683" cy="3218688"/>
          </a:xfrm>
          <a:prstGeom prst="rect">
            <a:avLst/>
          </a:prstGeom>
          <a:ln>
            <a:solidFill>
              <a:schemeClr val="tx1"/>
            </a:solidFill>
          </a:ln>
        </p:spPr>
      </p:pic>
    </p:spTree>
    <p:extLst>
      <p:ext uri="{BB962C8B-B14F-4D97-AF65-F5344CB8AC3E}">
        <p14:creationId xmlns:p14="http://schemas.microsoft.com/office/powerpoint/2010/main" val="125502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80F83-A399-CD31-46C2-C8AC34CD6855}"/>
            </a:ext>
          </a:extLst>
        </p:cNvPr>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29D12026-DEBF-BDAF-56D8-926F14DC9874}"/>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14</a:t>
            </a:fld>
            <a:endParaRPr lang="en-US" dirty="0"/>
          </a:p>
        </p:txBody>
      </p:sp>
      <p:sp>
        <p:nvSpPr>
          <p:cNvPr id="3" name="object 2">
            <a:extLst>
              <a:ext uri="{FF2B5EF4-FFF2-40B4-BE49-F238E27FC236}">
                <a16:creationId xmlns:a16="http://schemas.microsoft.com/office/drawing/2014/main" id="{949B2539-C572-9269-EBDC-448162FFF738}"/>
              </a:ext>
            </a:extLst>
          </p:cNvPr>
          <p:cNvSpPr txBox="1">
            <a:spLocks/>
          </p:cNvSpPr>
          <p:nvPr/>
        </p:nvSpPr>
        <p:spPr>
          <a:xfrm>
            <a:off x="437753" y="1301384"/>
            <a:ext cx="11015415"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12700">
              <a:lnSpc>
                <a:spcPct val="100000"/>
              </a:lnSpc>
              <a:spcBef>
                <a:spcPts val="100"/>
              </a:spcBef>
            </a:pPr>
            <a:r>
              <a:rPr lang="en-US" b="1" spc="-10" dirty="0">
                <a:solidFill>
                  <a:srgbClr val="2461FF"/>
                </a:solidFill>
              </a:rPr>
              <a:t>Getting Through to Your Apprentices</a:t>
            </a:r>
            <a:endParaRPr lang="en-US" b="1" dirty="0">
              <a:solidFill>
                <a:srgbClr val="2461FF"/>
              </a:solidFill>
            </a:endParaRPr>
          </a:p>
        </p:txBody>
      </p:sp>
      <p:sp>
        <p:nvSpPr>
          <p:cNvPr id="9" name="object 3">
            <a:extLst>
              <a:ext uri="{FF2B5EF4-FFF2-40B4-BE49-F238E27FC236}">
                <a16:creationId xmlns:a16="http://schemas.microsoft.com/office/drawing/2014/main" id="{CE1EB960-865A-C8FB-839A-B905737A80CC}"/>
              </a:ext>
            </a:extLst>
          </p:cNvPr>
          <p:cNvSpPr txBox="1">
            <a:spLocks/>
          </p:cNvSpPr>
          <p:nvPr/>
        </p:nvSpPr>
        <p:spPr>
          <a:xfrm>
            <a:off x="437753" y="2438396"/>
            <a:ext cx="11015415" cy="3157916"/>
          </a:xfrm>
          <a:prstGeom prst="rect">
            <a:avLst/>
          </a:prstGeom>
        </p:spPr>
        <p:txBody>
          <a:bodyPr vert="horz" wrap="square" lIns="0" tIns="53975"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0029" marR="1927860" indent="-227329">
              <a:lnSpc>
                <a:spcPts val="2590"/>
              </a:lnSpc>
              <a:spcBef>
                <a:spcPts val="1035"/>
              </a:spcBef>
              <a:buFont typeface="Arial"/>
              <a:buChar char="•"/>
              <a:tabLst>
                <a:tab pos="241300" algn="l"/>
              </a:tabLst>
            </a:pPr>
            <a:r>
              <a:rPr lang="en-US" sz="2400" dirty="0">
                <a:solidFill>
                  <a:srgbClr val="363840"/>
                </a:solidFill>
              </a:rPr>
              <a:t>Start Conversations Early</a:t>
            </a:r>
          </a:p>
          <a:p>
            <a:pPr marL="240029" marR="1927860" indent="-227329">
              <a:lnSpc>
                <a:spcPts val="2590"/>
              </a:lnSpc>
              <a:spcBef>
                <a:spcPts val="1035"/>
              </a:spcBef>
              <a:buFont typeface="Arial"/>
              <a:buChar char="•"/>
              <a:tabLst>
                <a:tab pos="241300" algn="l"/>
              </a:tabLst>
            </a:pPr>
            <a:r>
              <a:rPr lang="en-US" sz="2400" dirty="0">
                <a:solidFill>
                  <a:srgbClr val="363840"/>
                </a:solidFill>
              </a:rPr>
              <a:t>Assign or Ask for Mental Health Volunteers</a:t>
            </a:r>
          </a:p>
          <a:p>
            <a:pPr marL="240029" marR="1927860" indent="-227329">
              <a:lnSpc>
                <a:spcPts val="2590"/>
              </a:lnSpc>
              <a:spcBef>
                <a:spcPts val="1035"/>
              </a:spcBef>
              <a:buFont typeface="Arial"/>
              <a:buChar char="•"/>
              <a:tabLst>
                <a:tab pos="241300" algn="l"/>
              </a:tabLst>
            </a:pPr>
            <a:r>
              <a:rPr lang="en-US" sz="2400" dirty="0">
                <a:solidFill>
                  <a:srgbClr val="363840"/>
                </a:solidFill>
              </a:rPr>
              <a:t>Use Toolbox Talks for Mental Health (Youturn has some)</a:t>
            </a:r>
          </a:p>
          <a:p>
            <a:pPr marL="240029" marR="1927860" indent="-227329">
              <a:lnSpc>
                <a:spcPts val="2590"/>
              </a:lnSpc>
              <a:spcBef>
                <a:spcPts val="1035"/>
              </a:spcBef>
              <a:buFont typeface="Arial"/>
              <a:buChar char="•"/>
              <a:tabLst>
                <a:tab pos="241300" algn="l"/>
              </a:tabLst>
            </a:pPr>
            <a:r>
              <a:rPr lang="en-US" sz="2400" dirty="0">
                <a:solidFill>
                  <a:srgbClr val="363840"/>
                </a:solidFill>
              </a:rPr>
              <a:t>Make Support Visible</a:t>
            </a:r>
          </a:p>
          <a:p>
            <a:pPr marL="240029" marR="1927860" indent="-227329">
              <a:lnSpc>
                <a:spcPts val="2590"/>
              </a:lnSpc>
              <a:spcBef>
                <a:spcPts val="1035"/>
              </a:spcBef>
              <a:buFont typeface="Arial"/>
              <a:buChar char="•"/>
              <a:tabLst>
                <a:tab pos="241300" algn="l"/>
              </a:tabLst>
            </a:pPr>
            <a:r>
              <a:rPr lang="en-US" sz="2400" dirty="0">
                <a:solidFill>
                  <a:srgbClr val="363840"/>
                </a:solidFill>
              </a:rPr>
              <a:t>Provide Trainings </a:t>
            </a:r>
          </a:p>
          <a:p>
            <a:pPr marL="240029" marR="1927860" indent="-227329">
              <a:lnSpc>
                <a:spcPts val="2590"/>
              </a:lnSpc>
              <a:spcBef>
                <a:spcPts val="1035"/>
              </a:spcBef>
              <a:buFont typeface="Arial"/>
              <a:buChar char="•"/>
              <a:tabLst>
                <a:tab pos="241300" algn="l"/>
              </a:tabLst>
            </a:pPr>
            <a:r>
              <a:rPr lang="en-US" sz="2400" dirty="0">
                <a:solidFill>
                  <a:srgbClr val="363840"/>
                </a:solidFill>
              </a:rPr>
              <a:t>Track and Respond to Absenteeism Patterns</a:t>
            </a:r>
          </a:p>
          <a:p>
            <a:pPr marL="240029" marR="1927860" indent="-227329">
              <a:lnSpc>
                <a:spcPts val="2590"/>
              </a:lnSpc>
              <a:spcBef>
                <a:spcPts val="1035"/>
              </a:spcBef>
              <a:buFont typeface="Arial"/>
              <a:buChar char="•"/>
              <a:tabLst>
                <a:tab pos="241300" algn="l"/>
              </a:tabLst>
            </a:pPr>
            <a:r>
              <a:rPr lang="en-US" sz="2400" dirty="0">
                <a:solidFill>
                  <a:srgbClr val="363840"/>
                </a:solidFill>
              </a:rPr>
              <a:t>Offer Support </a:t>
            </a:r>
          </a:p>
        </p:txBody>
      </p:sp>
    </p:spTree>
    <p:extLst>
      <p:ext uri="{BB962C8B-B14F-4D97-AF65-F5344CB8AC3E}">
        <p14:creationId xmlns:p14="http://schemas.microsoft.com/office/powerpoint/2010/main" val="267118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9783C1-A445-0BE5-3ED6-4EA17FFB18E0}"/>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F61074E6-1EBA-4BA7-F771-9FAF885CAC8A}"/>
              </a:ext>
            </a:extLst>
          </p:cNvPr>
          <p:cNvSpPr txBox="1">
            <a:spLocks noGrp="1"/>
          </p:cNvSpPr>
          <p:nvPr>
            <p:ph type="title"/>
          </p:nvPr>
        </p:nvSpPr>
        <p:spPr>
          <a:xfrm>
            <a:off x="609600" y="2895600"/>
            <a:ext cx="7597775" cy="1594667"/>
          </a:xfrm>
          <a:prstGeom prst="rect">
            <a:avLst/>
          </a:prstGeom>
        </p:spPr>
        <p:txBody>
          <a:bodyPr vert="horz" wrap="square" lIns="0" tIns="106045" rIns="0" bIns="0" rtlCol="0">
            <a:spAutoFit/>
          </a:bodyPr>
          <a:lstStyle/>
          <a:p>
            <a:pPr marL="12700" marR="5080">
              <a:lnSpc>
                <a:spcPts val="5830"/>
              </a:lnSpc>
              <a:spcBef>
                <a:spcPts val="835"/>
              </a:spcBef>
            </a:pPr>
            <a:r>
              <a:rPr lang="en-US" sz="5000" spc="-40" dirty="0">
                <a:solidFill>
                  <a:srgbClr val="363840"/>
                </a:solidFill>
                <a:latin typeface="Segoe UI" panose="020B0502040204020203" pitchFamily="34" charset="0"/>
                <a:cs typeface="Segoe UI" panose="020B0502040204020203" pitchFamily="34" charset="0"/>
              </a:rPr>
              <a:t>Making IMAP Part </a:t>
            </a:r>
            <a:br>
              <a:rPr lang="en-US" sz="5000" spc="-40" dirty="0">
                <a:solidFill>
                  <a:srgbClr val="363840"/>
                </a:solidFill>
                <a:latin typeface="Segoe UI" panose="020B0502040204020203" pitchFamily="34" charset="0"/>
                <a:cs typeface="Segoe UI" panose="020B0502040204020203" pitchFamily="34" charset="0"/>
              </a:rPr>
            </a:br>
            <a:r>
              <a:rPr lang="en-US" sz="5000" spc="-40" dirty="0">
                <a:solidFill>
                  <a:srgbClr val="363840"/>
                </a:solidFill>
                <a:latin typeface="Segoe UI" panose="020B0502040204020203" pitchFamily="34" charset="0"/>
                <a:cs typeface="Segoe UI" panose="020B0502040204020203" pitchFamily="34" charset="0"/>
              </a:rPr>
              <a:t>of Your Local’s Culture</a:t>
            </a:r>
            <a:endParaRPr sz="5000" dirty="0">
              <a:solidFill>
                <a:srgbClr val="363840"/>
              </a:solidFill>
              <a:latin typeface="Segoe UI" panose="020B0502040204020203" pitchFamily="34" charset="0"/>
              <a:cs typeface="Segoe UI" panose="020B0502040204020203" pitchFamily="34" charset="0"/>
            </a:endParaRPr>
          </a:p>
        </p:txBody>
      </p:sp>
      <p:sp>
        <p:nvSpPr>
          <p:cNvPr id="7" name="object 4">
            <a:extLst>
              <a:ext uri="{FF2B5EF4-FFF2-40B4-BE49-F238E27FC236}">
                <a16:creationId xmlns:a16="http://schemas.microsoft.com/office/drawing/2014/main" id="{06F7E8CD-7415-87D9-2779-AA44B5B66993}"/>
              </a:ext>
            </a:extLst>
          </p:cNvPr>
          <p:cNvSpPr txBox="1"/>
          <p:nvPr/>
        </p:nvSpPr>
        <p:spPr>
          <a:xfrm>
            <a:off x="808538" y="6483707"/>
            <a:ext cx="6934200" cy="266740"/>
          </a:xfrm>
          <a:prstGeom prst="rect">
            <a:avLst/>
          </a:prstGeom>
        </p:spPr>
        <p:txBody>
          <a:bodyPr vert="horz" wrap="square" lIns="0" tIns="20320" rIns="0" bIns="0" rtlCol="0">
            <a:spAutoFit/>
          </a:bodyPr>
          <a:lstStyle/>
          <a:p>
            <a:pPr marL="12700" marR="0" lvl="0" indent="0" algn="ctr" defTabSz="914400" eaLnBrk="1" fontAlgn="auto" latinLnBrk="0" hangingPunct="1">
              <a:lnSpc>
                <a:spcPct val="100000"/>
              </a:lnSpc>
              <a:spcBef>
                <a:spcPts val="160"/>
              </a:spcBef>
              <a:spcAft>
                <a:spcPts val="0"/>
              </a:spcAft>
              <a:buClrTx/>
              <a:buSzTx/>
              <a:buFontTx/>
              <a:buNone/>
              <a:tabLst/>
              <a:defRPr/>
            </a:pPr>
            <a:r>
              <a:rPr kumimoji="0" sz="800" b="0" i="0" u="none" strike="noStrike" kern="0" cap="none" spc="0" normalizeH="0" baseline="0" noProof="0" dirty="0">
                <a:ln>
                  <a:noFill/>
                </a:ln>
                <a:solidFill>
                  <a:srgbClr val="A6A6A6"/>
                </a:solidFill>
                <a:effectLst/>
                <a:uLnTx/>
                <a:uFillTx/>
                <a:latin typeface="Yu Gothic UI"/>
                <a:cs typeface="Yu Gothic UI"/>
              </a:rPr>
              <a:t>This</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presentation</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contains</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proprietary information 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may</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not</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be</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shared</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or</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distributed</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without</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the</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written</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consent</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of</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Youturn</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2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202</a:t>
            </a:r>
            <a:r>
              <a:rPr kumimoji="0" lang="en-US" sz="800" b="0" i="0" u="none" strike="noStrike" kern="0" cap="none" spc="0" normalizeH="0" baseline="0" noProof="0" dirty="0">
                <a:ln>
                  <a:noFill/>
                </a:ln>
                <a:solidFill>
                  <a:srgbClr val="A6A6A6"/>
                </a:solidFill>
                <a:effectLst/>
                <a:uLnTx/>
                <a:uFillTx/>
                <a:latin typeface="Yu Gothic UI"/>
                <a:cs typeface="Yu Gothic UI"/>
              </a:rPr>
              <a:t>5</a:t>
            </a:r>
            <a:r>
              <a:rPr kumimoji="0" sz="800" b="0" i="0" u="none" strike="noStrike" kern="0" cap="none" spc="0" normalizeH="0" baseline="0" noProof="0" dirty="0">
                <a:ln>
                  <a:noFill/>
                </a:ln>
                <a:solidFill>
                  <a:srgbClr val="A6A6A6"/>
                </a:solidFill>
                <a:effectLst/>
                <a:uLnTx/>
                <a:uFillTx/>
                <a:latin typeface="Yu Gothic UI"/>
                <a:cs typeface="Yu Gothic UI"/>
              </a:rPr>
              <a:t> Youturn</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Inc.</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All</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rights</a:t>
            </a:r>
            <a:r>
              <a:rPr kumimoji="0" sz="800" b="0" i="0" u="none" strike="noStrike" kern="0" cap="none" spc="-10" normalizeH="0" baseline="0" noProof="0" dirty="0">
                <a:ln>
                  <a:noFill/>
                </a:ln>
                <a:solidFill>
                  <a:srgbClr val="A6A6A6"/>
                </a:solidFill>
                <a:effectLst/>
                <a:uLnTx/>
                <a:uFillTx/>
                <a:latin typeface="Yu Gothic UI"/>
                <a:cs typeface="Yu Gothic UI"/>
              </a:rPr>
              <a:t> reserved.</a:t>
            </a:r>
            <a:endParaRPr kumimoji="0" sz="800" b="0" i="0" u="none" strike="noStrike" kern="0" cap="none" spc="0" normalizeH="0" baseline="0" noProof="0" dirty="0">
              <a:ln>
                <a:noFill/>
              </a:ln>
              <a:solidFill>
                <a:sysClr val="windowText" lastClr="000000"/>
              </a:solidFill>
              <a:effectLst/>
              <a:uLnTx/>
              <a:uFillTx/>
              <a:latin typeface="Yu Gothic UI"/>
              <a:cs typeface="Yu Gothic UI"/>
            </a:endParaRPr>
          </a:p>
        </p:txBody>
      </p:sp>
    </p:spTree>
    <p:extLst>
      <p:ext uri="{BB962C8B-B14F-4D97-AF65-F5344CB8AC3E}">
        <p14:creationId xmlns:p14="http://schemas.microsoft.com/office/powerpoint/2010/main" val="33675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FE97E-0A6F-727B-27B3-BD7224866580}"/>
            </a:ext>
          </a:extLst>
        </p:cNvPr>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80F55AA3-74C3-81BA-69DC-07951D3F85CF}"/>
              </a:ext>
            </a:extLst>
          </p:cNvPr>
          <p:cNvSpPr/>
          <p:nvPr/>
        </p:nvSpPr>
        <p:spPr>
          <a:xfrm>
            <a:off x="438827" y="2773965"/>
            <a:ext cx="10229174" cy="22098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CFA4F1-50D3-BC80-831E-3408E544E86E}"/>
              </a:ext>
            </a:extLst>
          </p:cNvPr>
          <p:cNvSpPr>
            <a:spLocks noGrp="1"/>
          </p:cNvSpPr>
          <p:nvPr>
            <p:ph type="title"/>
          </p:nvPr>
        </p:nvSpPr>
        <p:spPr/>
        <p:txBody>
          <a:bodyPr/>
          <a:lstStyle/>
          <a:p>
            <a:r>
              <a:rPr lang="en-US" b="1" dirty="0">
                <a:solidFill>
                  <a:srgbClr val="2461FF"/>
                </a:solidFill>
              </a:rPr>
              <a:t>IMAP Marketing Materials</a:t>
            </a:r>
          </a:p>
        </p:txBody>
      </p:sp>
      <p:pic>
        <p:nvPicPr>
          <p:cNvPr id="10" name="Picture 9">
            <a:extLst>
              <a:ext uri="{FF2B5EF4-FFF2-40B4-BE49-F238E27FC236}">
                <a16:creationId xmlns:a16="http://schemas.microsoft.com/office/drawing/2014/main" id="{62299682-E393-4F20-667D-01217EDB01B9}"/>
              </a:ext>
            </a:extLst>
          </p:cNvPr>
          <p:cNvPicPr>
            <a:picLocks noChangeAspect="1"/>
          </p:cNvPicPr>
          <p:nvPr/>
        </p:nvPicPr>
        <p:blipFill>
          <a:blip r:embed="rId3"/>
          <a:stretch>
            <a:fillRect/>
          </a:stretch>
        </p:blipFill>
        <p:spPr>
          <a:xfrm>
            <a:off x="1062475" y="2133601"/>
            <a:ext cx="2094017" cy="3235761"/>
          </a:xfrm>
          <a:prstGeom prst="rect">
            <a:avLst/>
          </a:prstGeom>
          <a:ln>
            <a:solidFill>
              <a:schemeClr val="tx1"/>
            </a:solidFill>
          </a:ln>
        </p:spPr>
      </p:pic>
      <p:pic>
        <p:nvPicPr>
          <p:cNvPr id="12" name="Picture 11">
            <a:extLst>
              <a:ext uri="{FF2B5EF4-FFF2-40B4-BE49-F238E27FC236}">
                <a16:creationId xmlns:a16="http://schemas.microsoft.com/office/drawing/2014/main" id="{39EFC38C-FCD8-F5DC-F6AF-72FE0AA99E69}"/>
              </a:ext>
            </a:extLst>
          </p:cNvPr>
          <p:cNvPicPr>
            <a:picLocks noChangeAspect="1"/>
          </p:cNvPicPr>
          <p:nvPr/>
        </p:nvPicPr>
        <p:blipFill>
          <a:blip r:embed="rId4"/>
          <a:stretch>
            <a:fillRect/>
          </a:stretch>
        </p:blipFill>
        <p:spPr>
          <a:xfrm>
            <a:off x="5867400" y="2133600"/>
            <a:ext cx="2602288" cy="1490220"/>
          </a:xfrm>
          <a:prstGeom prst="rect">
            <a:avLst/>
          </a:prstGeom>
          <a:ln>
            <a:solidFill>
              <a:schemeClr val="tx1"/>
            </a:solidFill>
          </a:ln>
        </p:spPr>
      </p:pic>
      <p:pic>
        <p:nvPicPr>
          <p:cNvPr id="14" name="Picture 13">
            <a:extLst>
              <a:ext uri="{FF2B5EF4-FFF2-40B4-BE49-F238E27FC236}">
                <a16:creationId xmlns:a16="http://schemas.microsoft.com/office/drawing/2014/main" id="{8C05948F-63AA-3D69-7911-9FF639709FF6}"/>
              </a:ext>
            </a:extLst>
          </p:cNvPr>
          <p:cNvPicPr>
            <a:picLocks noChangeAspect="1"/>
          </p:cNvPicPr>
          <p:nvPr/>
        </p:nvPicPr>
        <p:blipFill>
          <a:blip r:embed="rId5"/>
          <a:stretch>
            <a:fillRect/>
          </a:stretch>
        </p:blipFill>
        <p:spPr>
          <a:xfrm>
            <a:off x="5873686" y="3872078"/>
            <a:ext cx="2599222" cy="1490220"/>
          </a:xfrm>
          <a:prstGeom prst="rect">
            <a:avLst/>
          </a:prstGeom>
          <a:ln>
            <a:solidFill>
              <a:schemeClr val="tx1"/>
            </a:solidFill>
          </a:ln>
        </p:spPr>
      </p:pic>
      <p:sp>
        <p:nvSpPr>
          <p:cNvPr id="22" name="Flowchart: Alternate Process 21">
            <a:extLst>
              <a:ext uri="{FF2B5EF4-FFF2-40B4-BE49-F238E27FC236}">
                <a16:creationId xmlns:a16="http://schemas.microsoft.com/office/drawing/2014/main" id="{65362A35-01BD-D72B-DAEA-524BF9DC0225}"/>
              </a:ext>
            </a:extLst>
          </p:cNvPr>
          <p:cNvSpPr/>
          <p:nvPr/>
        </p:nvSpPr>
        <p:spPr>
          <a:xfrm>
            <a:off x="1328018" y="5783121"/>
            <a:ext cx="1562929" cy="3810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Breakroom Posters </a:t>
            </a:r>
          </a:p>
          <a:p>
            <a:pPr algn="ctr"/>
            <a:r>
              <a:rPr lang="en-US" sz="1200" dirty="0"/>
              <a:t>(Spanish &amp;English)</a:t>
            </a:r>
          </a:p>
        </p:txBody>
      </p:sp>
      <p:sp>
        <p:nvSpPr>
          <p:cNvPr id="23" name="Flowchart: Alternate Process 22">
            <a:extLst>
              <a:ext uri="{FF2B5EF4-FFF2-40B4-BE49-F238E27FC236}">
                <a16:creationId xmlns:a16="http://schemas.microsoft.com/office/drawing/2014/main" id="{99310122-6CA4-A88E-E4EF-B28DC71A13CD}"/>
              </a:ext>
            </a:extLst>
          </p:cNvPr>
          <p:cNvSpPr/>
          <p:nvPr/>
        </p:nvSpPr>
        <p:spPr>
          <a:xfrm>
            <a:off x="3820780" y="5784194"/>
            <a:ext cx="1371600" cy="3810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Program Flyers</a:t>
            </a:r>
          </a:p>
          <a:p>
            <a:pPr algn="ctr"/>
            <a:r>
              <a:rPr lang="en-US" sz="1200" dirty="0"/>
              <a:t>(Spanish &amp;English)</a:t>
            </a:r>
          </a:p>
        </p:txBody>
      </p:sp>
      <p:sp>
        <p:nvSpPr>
          <p:cNvPr id="24" name="Flowchart: Alternate Process 23">
            <a:extLst>
              <a:ext uri="{FF2B5EF4-FFF2-40B4-BE49-F238E27FC236}">
                <a16:creationId xmlns:a16="http://schemas.microsoft.com/office/drawing/2014/main" id="{93DE841E-0F5F-A757-E60A-D0ECDAAB0A97}"/>
              </a:ext>
            </a:extLst>
          </p:cNvPr>
          <p:cNvSpPr/>
          <p:nvPr/>
        </p:nvSpPr>
        <p:spPr>
          <a:xfrm>
            <a:off x="6445850" y="5784194"/>
            <a:ext cx="1371600" cy="3810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Wallet Cards</a:t>
            </a:r>
          </a:p>
          <a:p>
            <a:pPr algn="ctr"/>
            <a:r>
              <a:rPr lang="en-US" sz="1200" dirty="0"/>
              <a:t>(Spanish &amp;English)</a:t>
            </a:r>
          </a:p>
        </p:txBody>
      </p:sp>
      <p:sp>
        <p:nvSpPr>
          <p:cNvPr id="25" name="TextBox 24">
            <a:extLst>
              <a:ext uri="{FF2B5EF4-FFF2-40B4-BE49-F238E27FC236}">
                <a16:creationId xmlns:a16="http://schemas.microsoft.com/office/drawing/2014/main" id="{9A8F4F1F-AA80-5608-945F-57A58EEAC049}"/>
              </a:ext>
            </a:extLst>
          </p:cNvPr>
          <p:cNvSpPr txBox="1"/>
          <p:nvPr/>
        </p:nvSpPr>
        <p:spPr>
          <a:xfrm>
            <a:off x="6774309" y="3601867"/>
            <a:ext cx="614271" cy="276999"/>
          </a:xfrm>
          <a:prstGeom prst="rect">
            <a:avLst/>
          </a:prstGeom>
          <a:noFill/>
        </p:spPr>
        <p:txBody>
          <a:bodyPr wrap="none" rtlCol="0">
            <a:spAutoFit/>
          </a:bodyPr>
          <a:lstStyle/>
          <a:p>
            <a:r>
              <a:rPr lang="en-US" sz="1200" dirty="0">
                <a:solidFill>
                  <a:schemeClr val="bg1"/>
                </a:solidFill>
                <a:latin typeface="+mn-lt"/>
              </a:rPr>
              <a:t>(Front)</a:t>
            </a:r>
          </a:p>
        </p:txBody>
      </p:sp>
      <p:sp>
        <p:nvSpPr>
          <p:cNvPr id="26" name="TextBox 25">
            <a:extLst>
              <a:ext uri="{FF2B5EF4-FFF2-40B4-BE49-F238E27FC236}">
                <a16:creationId xmlns:a16="http://schemas.microsoft.com/office/drawing/2014/main" id="{7C38E3F7-3E4E-7245-FF50-89B7E6BB78CA}"/>
              </a:ext>
            </a:extLst>
          </p:cNvPr>
          <p:cNvSpPr txBox="1"/>
          <p:nvPr/>
        </p:nvSpPr>
        <p:spPr>
          <a:xfrm>
            <a:off x="6783125" y="5383259"/>
            <a:ext cx="570990" cy="276999"/>
          </a:xfrm>
          <a:prstGeom prst="rect">
            <a:avLst/>
          </a:prstGeom>
          <a:noFill/>
        </p:spPr>
        <p:txBody>
          <a:bodyPr wrap="none" rtlCol="0">
            <a:spAutoFit/>
          </a:bodyPr>
          <a:lstStyle/>
          <a:p>
            <a:r>
              <a:rPr lang="en-US" sz="1200" dirty="0">
                <a:solidFill>
                  <a:srgbClr val="363840"/>
                </a:solidFill>
                <a:latin typeface="+mn-lt"/>
              </a:rPr>
              <a:t>(Back)</a:t>
            </a:r>
          </a:p>
        </p:txBody>
      </p:sp>
      <p:sp>
        <p:nvSpPr>
          <p:cNvPr id="27" name="TextBox 26">
            <a:extLst>
              <a:ext uri="{FF2B5EF4-FFF2-40B4-BE49-F238E27FC236}">
                <a16:creationId xmlns:a16="http://schemas.microsoft.com/office/drawing/2014/main" id="{7EA160B6-C15B-21FD-B838-C5D07796EAC1}"/>
              </a:ext>
            </a:extLst>
          </p:cNvPr>
          <p:cNvSpPr txBox="1"/>
          <p:nvPr/>
        </p:nvSpPr>
        <p:spPr>
          <a:xfrm>
            <a:off x="9178057" y="3566382"/>
            <a:ext cx="614271" cy="276999"/>
          </a:xfrm>
          <a:prstGeom prst="rect">
            <a:avLst/>
          </a:prstGeom>
          <a:noFill/>
        </p:spPr>
        <p:txBody>
          <a:bodyPr wrap="none" rtlCol="0">
            <a:spAutoFit/>
          </a:bodyPr>
          <a:lstStyle/>
          <a:p>
            <a:r>
              <a:rPr lang="en-US" sz="1200" dirty="0">
                <a:solidFill>
                  <a:schemeClr val="bg1"/>
                </a:solidFill>
                <a:latin typeface="+mn-lt"/>
              </a:rPr>
              <a:t>(Front)</a:t>
            </a:r>
          </a:p>
        </p:txBody>
      </p:sp>
      <p:sp>
        <p:nvSpPr>
          <p:cNvPr id="28" name="TextBox 27">
            <a:extLst>
              <a:ext uri="{FF2B5EF4-FFF2-40B4-BE49-F238E27FC236}">
                <a16:creationId xmlns:a16="http://schemas.microsoft.com/office/drawing/2014/main" id="{EDA3CE65-56C9-14AA-6BE9-E81113B19D3F}"/>
              </a:ext>
            </a:extLst>
          </p:cNvPr>
          <p:cNvSpPr txBox="1"/>
          <p:nvPr/>
        </p:nvSpPr>
        <p:spPr>
          <a:xfrm>
            <a:off x="9186873" y="5371908"/>
            <a:ext cx="628698" cy="276999"/>
          </a:xfrm>
          <a:prstGeom prst="rect">
            <a:avLst/>
          </a:prstGeom>
          <a:noFill/>
        </p:spPr>
        <p:txBody>
          <a:bodyPr wrap="square" rtlCol="0">
            <a:spAutoFit/>
          </a:bodyPr>
          <a:lstStyle/>
          <a:p>
            <a:r>
              <a:rPr lang="en-US" sz="1200" dirty="0">
                <a:solidFill>
                  <a:srgbClr val="363840"/>
                </a:solidFill>
                <a:latin typeface="+mn-lt"/>
              </a:rPr>
              <a:t>(Back)</a:t>
            </a:r>
          </a:p>
        </p:txBody>
      </p:sp>
      <p:sp>
        <p:nvSpPr>
          <p:cNvPr id="29" name="Flowchart: Alternate Process 28">
            <a:extLst>
              <a:ext uri="{FF2B5EF4-FFF2-40B4-BE49-F238E27FC236}">
                <a16:creationId xmlns:a16="http://schemas.microsoft.com/office/drawing/2014/main" id="{3DD54EFE-D086-0104-3C9C-82F8789431A8}"/>
              </a:ext>
            </a:extLst>
          </p:cNvPr>
          <p:cNvSpPr/>
          <p:nvPr/>
        </p:nvSpPr>
        <p:spPr>
          <a:xfrm>
            <a:off x="8849326" y="5783121"/>
            <a:ext cx="1371600" cy="38100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Poker Chips</a:t>
            </a:r>
            <a:endParaRPr lang="en-US" sz="1200" dirty="0"/>
          </a:p>
        </p:txBody>
      </p:sp>
      <p:sp>
        <p:nvSpPr>
          <p:cNvPr id="31" name="Slide Number Placeholder 3">
            <a:extLst>
              <a:ext uri="{FF2B5EF4-FFF2-40B4-BE49-F238E27FC236}">
                <a16:creationId xmlns:a16="http://schemas.microsoft.com/office/drawing/2014/main" id="{4E2578F5-66D7-DEBB-4B11-6652CACDFC41}"/>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16</a:t>
            </a:fld>
            <a:endParaRPr lang="en-US" dirty="0"/>
          </a:p>
        </p:txBody>
      </p:sp>
      <p:pic>
        <p:nvPicPr>
          <p:cNvPr id="4" name="Picture 3" descr="A yellow chip with a logo&#10;&#10;Description automatically generated">
            <a:extLst>
              <a:ext uri="{FF2B5EF4-FFF2-40B4-BE49-F238E27FC236}">
                <a16:creationId xmlns:a16="http://schemas.microsoft.com/office/drawing/2014/main" id="{35684B6F-B186-7EF0-41BC-3628CF8E3020}"/>
              </a:ext>
            </a:extLst>
          </p:cNvPr>
          <p:cNvPicPr>
            <a:picLocks noChangeAspect="1"/>
          </p:cNvPicPr>
          <p:nvPr/>
        </p:nvPicPr>
        <p:blipFill>
          <a:blip r:embed="rId6" cstate="print">
            <a:extLst>
              <a:ext uri="{28A0092B-C50C-407E-A947-70E740481C1C}">
                <a14:useLocalDpi xmlns:a14="http://schemas.microsoft.com/office/drawing/2010/main" val="0"/>
              </a:ext>
            </a:extLst>
          </a:blip>
          <a:srcRect l="22222" t="17465" r="22222" b="27329"/>
          <a:stretch/>
        </p:blipFill>
        <p:spPr>
          <a:xfrm>
            <a:off x="8879376" y="2133599"/>
            <a:ext cx="1341549" cy="1333107"/>
          </a:xfrm>
          <a:prstGeom prst="rect">
            <a:avLst/>
          </a:prstGeom>
          <a:ln>
            <a:solidFill>
              <a:schemeClr val="tx1"/>
            </a:solidFill>
          </a:ln>
        </p:spPr>
      </p:pic>
      <p:pic>
        <p:nvPicPr>
          <p:cNvPr id="7" name="Picture 6" descr="A yellow and black chip with qr code&#10;&#10;Description automatically generated">
            <a:extLst>
              <a:ext uri="{FF2B5EF4-FFF2-40B4-BE49-F238E27FC236}">
                <a16:creationId xmlns:a16="http://schemas.microsoft.com/office/drawing/2014/main" id="{4AA620A3-736C-B964-2218-D92F4E897917}"/>
              </a:ext>
            </a:extLst>
          </p:cNvPr>
          <p:cNvPicPr>
            <a:picLocks noChangeAspect="1"/>
          </p:cNvPicPr>
          <p:nvPr/>
        </p:nvPicPr>
        <p:blipFill>
          <a:blip r:embed="rId7" cstate="print">
            <a:extLst>
              <a:ext uri="{28A0092B-C50C-407E-A947-70E740481C1C}">
                <a14:useLocalDpi xmlns:a14="http://schemas.microsoft.com/office/drawing/2010/main" val="0"/>
              </a:ext>
            </a:extLst>
          </a:blip>
          <a:srcRect l="23333" t="17465" r="22183" b="27329"/>
          <a:stretch/>
        </p:blipFill>
        <p:spPr>
          <a:xfrm>
            <a:off x="8879376" y="3867785"/>
            <a:ext cx="1333499" cy="1351172"/>
          </a:xfrm>
          <a:prstGeom prst="rect">
            <a:avLst/>
          </a:prstGeom>
          <a:ln>
            <a:solidFill>
              <a:schemeClr val="tx1"/>
            </a:solidFill>
          </a:ln>
        </p:spPr>
      </p:pic>
      <p:pic>
        <p:nvPicPr>
          <p:cNvPr id="9" name="Picture 8">
            <a:extLst>
              <a:ext uri="{FF2B5EF4-FFF2-40B4-BE49-F238E27FC236}">
                <a16:creationId xmlns:a16="http://schemas.microsoft.com/office/drawing/2014/main" id="{BC78EFFA-BB65-0CCA-BEB9-156256066059}"/>
              </a:ext>
            </a:extLst>
          </p:cNvPr>
          <p:cNvPicPr>
            <a:picLocks noChangeAspect="1"/>
          </p:cNvPicPr>
          <p:nvPr/>
        </p:nvPicPr>
        <p:blipFill>
          <a:blip r:embed="rId8"/>
          <a:stretch>
            <a:fillRect/>
          </a:stretch>
        </p:blipFill>
        <p:spPr>
          <a:xfrm>
            <a:off x="3263462" y="2133599"/>
            <a:ext cx="2490683" cy="3218688"/>
          </a:xfrm>
          <a:prstGeom prst="rect">
            <a:avLst/>
          </a:prstGeom>
          <a:ln>
            <a:solidFill>
              <a:schemeClr val="tx1"/>
            </a:solidFill>
          </a:ln>
        </p:spPr>
      </p:pic>
    </p:spTree>
    <p:extLst>
      <p:ext uri="{BB962C8B-B14F-4D97-AF65-F5344CB8AC3E}">
        <p14:creationId xmlns:p14="http://schemas.microsoft.com/office/powerpoint/2010/main" val="1629623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E26A0AC-26C9-6594-DE66-D4B43444F4E9}"/>
              </a:ext>
            </a:extLst>
          </p:cNvPr>
          <p:cNvSpPr txBox="1">
            <a:spLocks/>
          </p:cNvSpPr>
          <p:nvPr/>
        </p:nvSpPr>
        <p:spPr>
          <a:xfrm>
            <a:off x="2462607" y="1524000"/>
            <a:ext cx="7266782" cy="70788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19200" b="1" dirty="0">
                <a:solidFill>
                  <a:srgbClr val="2461FF"/>
                </a:solidFill>
                <a:latin typeface="Segoe UI" panose="020B0502040204020203" pitchFamily="34" charset="0"/>
                <a:cs typeface="Segoe UI" panose="020B0502040204020203" pitchFamily="34" charset="0"/>
              </a:rPr>
              <a:t>Get in Touch</a:t>
            </a:r>
          </a:p>
        </p:txBody>
      </p:sp>
      <p:sp>
        <p:nvSpPr>
          <p:cNvPr id="2" name="Slide Number Placeholder 3">
            <a:extLst>
              <a:ext uri="{FF2B5EF4-FFF2-40B4-BE49-F238E27FC236}">
                <a16:creationId xmlns:a16="http://schemas.microsoft.com/office/drawing/2014/main" id="{DC2AAF65-B8B1-FAD9-0D67-C7092FDC9A16}"/>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17</a:t>
            </a:fld>
            <a:endParaRPr lang="en-US" dirty="0"/>
          </a:p>
        </p:txBody>
      </p:sp>
      <p:sp>
        <p:nvSpPr>
          <p:cNvPr id="4" name="Content Placeholder 2">
            <a:extLst>
              <a:ext uri="{FF2B5EF4-FFF2-40B4-BE49-F238E27FC236}">
                <a16:creationId xmlns:a16="http://schemas.microsoft.com/office/drawing/2014/main" id="{0CFF8558-64D4-5B2A-D6AD-39392CA14171}"/>
              </a:ext>
            </a:extLst>
          </p:cNvPr>
          <p:cNvSpPr txBox="1">
            <a:spLocks/>
          </p:cNvSpPr>
          <p:nvPr/>
        </p:nvSpPr>
        <p:spPr>
          <a:xfrm>
            <a:off x="1524000" y="5478794"/>
            <a:ext cx="8436019" cy="707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sz="3200" b="1" u="sng" dirty="0">
                <a:solidFill>
                  <a:srgbClr val="2461FF"/>
                </a:solidFill>
                <a:latin typeface="Segoe UI" panose="020B0502040204020203" pitchFamily="34" charset="0"/>
                <a:cs typeface="Segoe UI" panose="020B0502040204020203" pitchFamily="34" charset="0"/>
              </a:rPr>
              <a:t>insulatorsIMAP.com</a:t>
            </a:r>
          </a:p>
        </p:txBody>
      </p:sp>
      <p:grpSp>
        <p:nvGrpSpPr>
          <p:cNvPr id="5" name="Group 4">
            <a:extLst>
              <a:ext uri="{FF2B5EF4-FFF2-40B4-BE49-F238E27FC236}">
                <a16:creationId xmlns:a16="http://schemas.microsoft.com/office/drawing/2014/main" id="{04BAC5A7-BA68-0C0E-B0E7-0D6D6DCE5744}"/>
              </a:ext>
            </a:extLst>
          </p:cNvPr>
          <p:cNvGrpSpPr/>
          <p:nvPr/>
        </p:nvGrpSpPr>
        <p:grpSpPr>
          <a:xfrm>
            <a:off x="2590800" y="3052250"/>
            <a:ext cx="7242048" cy="1895131"/>
            <a:chOff x="2663952" y="2895600"/>
            <a:chExt cx="7242048" cy="1895131"/>
          </a:xfrm>
        </p:grpSpPr>
        <p:pic>
          <p:nvPicPr>
            <p:cNvPr id="6" name="Picture 5" descr="A blue circle with a white phone symbol&#10;&#10;Description automatically generated">
              <a:extLst>
                <a:ext uri="{FF2B5EF4-FFF2-40B4-BE49-F238E27FC236}">
                  <a16:creationId xmlns:a16="http://schemas.microsoft.com/office/drawing/2014/main" id="{9B41B5E9-1E40-6167-6F4B-4E7720A1FB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895600"/>
              <a:ext cx="381000" cy="381000"/>
            </a:xfrm>
            <a:prstGeom prst="rect">
              <a:avLst/>
            </a:prstGeom>
          </p:spPr>
        </p:pic>
        <p:pic>
          <p:nvPicPr>
            <p:cNvPr id="7" name="Picture 6" descr="A blue circle with a white envelope&#10;&#10;Description automatically generated">
              <a:extLst>
                <a:ext uri="{FF2B5EF4-FFF2-40B4-BE49-F238E27FC236}">
                  <a16:creationId xmlns:a16="http://schemas.microsoft.com/office/drawing/2014/main" id="{7B2AEDA3-3D9C-CF22-A4E8-2B729BE7D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3952" y="3495864"/>
              <a:ext cx="384048" cy="384048"/>
            </a:xfrm>
            <a:prstGeom prst="rect">
              <a:avLst/>
            </a:prstGeom>
          </p:spPr>
        </p:pic>
        <p:pic>
          <p:nvPicPr>
            <p:cNvPr id="8" name="Picture 7" descr="A blue circle with a white globe in it&#10;&#10;Description automatically generated">
              <a:extLst>
                <a:ext uri="{FF2B5EF4-FFF2-40B4-BE49-F238E27FC236}">
                  <a16:creationId xmlns:a16="http://schemas.microsoft.com/office/drawing/2014/main" id="{33D48CE7-6971-1BD8-A11A-ADB49C6CFA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952" y="4099176"/>
              <a:ext cx="384048" cy="384048"/>
            </a:xfrm>
            <a:prstGeom prst="rect">
              <a:avLst/>
            </a:prstGeom>
          </p:spPr>
        </p:pic>
        <p:sp>
          <p:nvSpPr>
            <p:cNvPr id="9" name="Content Placeholder 2">
              <a:extLst>
                <a:ext uri="{FF2B5EF4-FFF2-40B4-BE49-F238E27FC236}">
                  <a16:creationId xmlns:a16="http://schemas.microsoft.com/office/drawing/2014/main" id="{2638A7DB-80C0-0681-C6E6-0541E7E54BB6}"/>
                </a:ext>
              </a:extLst>
            </p:cNvPr>
            <p:cNvSpPr txBox="1">
              <a:spLocks/>
            </p:cNvSpPr>
            <p:nvPr/>
          </p:nvSpPr>
          <p:spPr>
            <a:xfrm>
              <a:off x="3352801" y="2903275"/>
              <a:ext cx="6553199" cy="188745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3200" b="1" dirty="0">
                  <a:solidFill>
                    <a:srgbClr val="363840"/>
                  </a:solidFill>
                  <a:latin typeface="Segoe UI" panose="020B0502040204020203" pitchFamily="34" charset="0"/>
                  <a:cs typeface="Segoe UI" panose="020B0502040204020203" pitchFamily="34" charset="0"/>
                </a:rPr>
                <a:t>855-411-IMAP (4627)</a:t>
              </a:r>
            </a:p>
            <a:p>
              <a:pPr marL="0" indent="0">
                <a:spcBef>
                  <a:spcPts val="600"/>
                </a:spcBef>
                <a:buFont typeface="Arial" panose="020B0604020202020204" pitchFamily="34" charset="0"/>
                <a:buNone/>
              </a:pPr>
              <a:endParaRPr lang="en-US" sz="3200" b="1" dirty="0">
                <a:solidFill>
                  <a:srgbClr val="363840"/>
                </a:solidFill>
                <a:latin typeface="Segoe UI" panose="020B0502040204020203" pitchFamily="34" charset="0"/>
                <a:cs typeface="Segoe UI" panose="020B0502040204020203" pitchFamily="34" charset="0"/>
              </a:endParaRPr>
            </a:p>
            <a:p>
              <a:pPr marL="0" indent="0">
                <a:spcBef>
                  <a:spcPts val="600"/>
                </a:spcBef>
                <a:buFont typeface="Arial" panose="020B0604020202020204" pitchFamily="34" charset="0"/>
                <a:buNone/>
              </a:pPr>
              <a:r>
                <a:rPr lang="en-US" sz="3200" b="1" dirty="0">
                  <a:solidFill>
                    <a:srgbClr val="363840"/>
                  </a:solidFill>
                  <a:latin typeface="Segoe UI" panose="020B0502040204020203" pitchFamily="34" charset="0"/>
                  <a:cs typeface="Segoe UI" panose="020B0502040204020203" pitchFamily="34" charset="0"/>
                </a:rPr>
                <a:t>admissions@youturnhealth.com</a:t>
              </a:r>
            </a:p>
            <a:p>
              <a:pPr marL="0" indent="0">
                <a:spcBef>
                  <a:spcPts val="600"/>
                </a:spcBef>
                <a:buFont typeface="Arial" panose="020B0604020202020204" pitchFamily="34" charset="0"/>
                <a:buNone/>
              </a:pPr>
              <a:endParaRPr lang="en-US" sz="3200" b="1" dirty="0">
                <a:solidFill>
                  <a:srgbClr val="363840"/>
                </a:solidFill>
                <a:latin typeface="Segoe UI" panose="020B0502040204020203" pitchFamily="34" charset="0"/>
                <a:cs typeface="Segoe UI" panose="020B0502040204020203" pitchFamily="34" charset="0"/>
              </a:endParaRPr>
            </a:p>
            <a:p>
              <a:pPr marL="0" indent="0">
                <a:spcBef>
                  <a:spcPts val="600"/>
                </a:spcBef>
                <a:buFont typeface="Arial" panose="020B0604020202020204" pitchFamily="34" charset="0"/>
                <a:buNone/>
              </a:pPr>
              <a:r>
                <a:rPr lang="en-US" sz="3200" b="1" dirty="0">
                  <a:solidFill>
                    <a:srgbClr val="363840"/>
                  </a:solidFill>
                  <a:latin typeface="Segoe UI" panose="020B0502040204020203" pitchFamily="34" charset="0"/>
                  <a:cs typeface="Segoe UI" panose="020B0502040204020203" pitchFamily="34" charset="0"/>
                </a:rPr>
                <a:t>now.youturnhealth.com/register</a:t>
              </a:r>
            </a:p>
            <a:p>
              <a:pPr marL="0" indent="0">
                <a:spcBef>
                  <a:spcPts val="600"/>
                </a:spcBef>
                <a:buFont typeface="Arial" panose="020B0604020202020204" pitchFamily="34" charset="0"/>
                <a:buNone/>
              </a:pPr>
              <a:r>
                <a:rPr lang="en-US" sz="3200" b="1" dirty="0">
                  <a:solidFill>
                    <a:srgbClr val="363840"/>
                  </a:solidFill>
                  <a:latin typeface="Segoe UI" panose="020B0502040204020203" pitchFamily="34" charset="0"/>
                  <a:cs typeface="Segoe UI" panose="020B0502040204020203" pitchFamily="34" charset="0"/>
                </a:rPr>
                <a:t>Registration code: IMAP</a:t>
              </a:r>
            </a:p>
          </p:txBody>
        </p:sp>
      </p:grpSp>
    </p:spTree>
    <p:extLst>
      <p:ext uri="{BB962C8B-B14F-4D97-AF65-F5344CB8AC3E}">
        <p14:creationId xmlns:p14="http://schemas.microsoft.com/office/powerpoint/2010/main" val="4333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82219-CCC2-0EB8-D584-CDAB56C51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8E412-5B9C-4768-F139-53485593BD81}"/>
              </a:ext>
            </a:extLst>
          </p:cNvPr>
          <p:cNvSpPr>
            <a:spLocks noGrp="1"/>
          </p:cNvSpPr>
          <p:nvPr>
            <p:ph type="title"/>
          </p:nvPr>
        </p:nvSpPr>
        <p:spPr>
          <a:xfrm>
            <a:off x="437753" y="1219200"/>
            <a:ext cx="9906603" cy="1066800"/>
          </a:xfrm>
        </p:spPr>
        <p:txBody>
          <a:bodyPr>
            <a:noAutofit/>
          </a:bodyPr>
          <a:lstStyle/>
          <a:p>
            <a:r>
              <a:rPr lang="en-US" b="1" dirty="0">
                <a:solidFill>
                  <a:srgbClr val="2461FF"/>
                </a:solidFill>
                <a:cs typeface="Segoe UI" panose="020B0502040204020203" pitchFamily="34" charset="0"/>
              </a:rPr>
              <a:t>Program Promotion: </a:t>
            </a:r>
            <a:br>
              <a:rPr lang="en-US" b="1" dirty="0">
                <a:solidFill>
                  <a:srgbClr val="2461FF"/>
                </a:solidFill>
                <a:cs typeface="Segoe UI" panose="020B0502040204020203" pitchFamily="34" charset="0"/>
              </a:rPr>
            </a:br>
            <a:r>
              <a:rPr lang="en-US" dirty="0">
                <a:solidFill>
                  <a:srgbClr val="363840"/>
                </a:solidFill>
                <a:cs typeface="Segoe UI" panose="020B0502040204020203" pitchFamily="34" charset="0"/>
              </a:rPr>
              <a:t>What Will Work Best for Your Local? </a:t>
            </a:r>
          </a:p>
        </p:txBody>
      </p:sp>
      <p:sp>
        <p:nvSpPr>
          <p:cNvPr id="3" name="Text Placeholder 2">
            <a:extLst>
              <a:ext uri="{FF2B5EF4-FFF2-40B4-BE49-F238E27FC236}">
                <a16:creationId xmlns:a16="http://schemas.microsoft.com/office/drawing/2014/main" id="{4076F142-D2B5-CBF9-5ED0-A323FF0A19EE}"/>
              </a:ext>
            </a:extLst>
          </p:cNvPr>
          <p:cNvSpPr>
            <a:spLocks noGrp="1"/>
          </p:cNvSpPr>
          <p:nvPr>
            <p:ph type="body" idx="1"/>
          </p:nvPr>
        </p:nvSpPr>
        <p:spPr>
          <a:xfrm>
            <a:off x="437753" y="2286000"/>
            <a:ext cx="5312396" cy="823912"/>
          </a:xfrm>
        </p:spPr>
        <p:txBody>
          <a:bodyPr>
            <a:normAutofit/>
          </a:bodyPr>
          <a:lstStyle/>
          <a:p>
            <a:r>
              <a:rPr lang="en-US" sz="2000" dirty="0">
                <a:solidFill>
                  <a:srgbClr val="363840"/>
                </a:solidFill>
                <a:cs typeface="Segoe UI" panose="020B0502040204020203" pitchFamily="34" charset="0"/>
              </a:rPr>
              <a:t>For Members</a:t>
            </a:r>
          </a:p>
        </p:txBody>
      </p:sp>
      <p:sp>
        <p:nvSpPr>
          <p:cNvPr id="4" name="Content Placeholder 3">
            <a:extLst>
              <a:ext uri="{FF2B5EF4-FFF2-40B4-BE49-F238E27FC236}">
                <a16:creationId xmlns:a16="http://schemas.microsoft.com/office/drawing/2014/main" id="{767BA9F3-2957-6C5A-09AB-6764C5C3AE30}"/>
              </a:ext>
            </a:extLst>
          </p:cNvPr>
          <p:cNvSpPr>
            <a:spLocks noGrp="1"/>
          </p:cNvSpPr>
          <p:nvPr>
            <p:ph sz="half" idx="2"/>
          </p:nvPr>
        </p:nvSpPr>
        <p:spPr>
          <a:xfrm>
            <a:off x="437753" y="3109912"/>
            <a:ext cx="5312396" cy="3327314"/>
          </a:xfrm>
        </p:spPr>
        <p:txBody>
          <a:bodyPr>
            <a:normAutofit/>
          </a:bodyPr>
          <a:lstStyle/>
          <a:p>
            <a:r>
              <a:rPr lang="en-US" sz="2000" dirty="0">
                <a:solidFill>
                  <a:srgbClr val="363840"/>
                </a:solidFill>
                <a:cs typeface="Segoe UI" panose="020B0502040204020203" pitchFamily="34" charset="0"/>
              </a:rPr>
              <a:t>In-person visits/Webinars</a:t>
            </a:r>
          </a:p>
          <a:p>
            <a:r>
              <a:rPr lang="en-US" sz="2000" dirty="0">
                <a:solidFill>
                  <a:srgbClr val="363840"/>
                </a:solidFill>
                <a:cs typeface="Segoe UI" panose="020B0502040204020203" pitchFamily="34" charset="0"/>
              </a:rPr>
              <a:t>Flyers</a:t>
            </a:r>
          </a:p>
          <a:p>
            <a:r>
              <a:rPr lang="en-US" sz="2000" dirty="0">
                <a:solidFill>
                  <a:srgbClr val="363840"/>
                </a:solidFill>
                <a:cs typeface="Segoe UI" panose="020B0502040204020203" pitchFamily="34" charset="0"/>
              </a:rPr>
              <a:t>Posters</a:t>
            </a:r>
          </a:p>
          <a:p>
            <a:r>
              <a:rPr lang="en-US" sz="2000" dirty="0">
                <a:solidFill>
                  <a:srgbClr val="363840"/>
                </a:solidFill>
                <a:cs typeface="Segoe UI" panose="020B0502040204020203" pitchFamily="34" charset="0"/>
              </a:rPr>
              <a:t>Emails</a:t>
            </a:r>
          </a:p>
          <a:p>
            <a:r>
              <a:rPr lang="en-US" sz="2000" dirty="0">
                <a:solidFill>
                  <a:srgbClr val="363840"/>
                </a:solidFill>
                <a:cs typeface="Segoe UI" panose="020B0502040204020203" pitchFamily="34" charset="0"/>
              </a:rPr>
              <a:t>Folders</a:t>
            </a:r>
          </a:p>
          <a:p>
            <a:r>
              <a:rPr lang="en-US" sz="2000" dirty="0">
                <a:solidFill>
                  <a:srgbClr val="363840"/>
                </a:solidFill>
                <a:cs typeface="Segoe UI" panose="020B0502040204020203" pitchFamily="34" charset="0"/>
              </a:rPr>
              <a:t>Swag Items (poker chips, etc.)</a:t>
            </a:r>
          </a:p>
        </p:txBody>
      </p:sp>
      <p:sp>
        <p:nvSpPr>
          <p:cNvPr id="5" name="Text Placeholder 4">
            <a:extLst>
              <a:ext uri="{FF2B5EF4-FFF2-40B4-BE49-F238E27FC236}">
                <a16:creationId xmlns:a16="http://schemas.microsoft.com/office/drawing/2014/main" id="{7B4CCF82-9BD6-5F7F-FE75-CD980A6A9E5A}"/>
              </a:ext>
            </a:extLst>
          </p:cNvPr>
          <p:cNvSpPr>
            <a:spLocks noGrp="1"/>
          </p:cNvSpPr>
          <p:nvPr>
            <p:ph type="body" sz="quarter" idx="3"/>
          </p:nvPr>
        </p:nvSpPr>
        <p:spPr>
          <a:xfrm>
            <a:off x="6114609" y="2286000"/>
            <a:ext cx="5338558" cy="823912"/>
          </a:xfrm>
        </p:spPr>
        <p:txBody>
          <a:bodyPr>
            <a:normAutofit/>
          </a:bodyPr>
          <a:lstStyle/>
          <a:p>
            <a:r>
              <a:rPr lang="en-US" sz="2000" dirty="0">
                <a:solidFill>
                  <a:srgbClr val="363840"/>
                </a:solidFill>
                <a:cs typeface="Segoe UI" panose="020B0502040204020203" pitchFamily="34" charset="0"/>
              </a:rPr>
              <a:t>For Families </a:t>
            </a:r>
          </a:p>
        </p:txBody>
      </p:sp>
      <p:sp>
        <p:nvSpPr>
          <p:cNvPr id="6" name="Content Placeholder 5">
            <a:extLst>
              <a:ext uri="{FF2B5EF4-FFF2-40B4-BE49-F238E27FC236}">
                <a16:creationId xmlns:a16="http://schemas.microsoft.com/office/drawing/2014/main" id="{7C187CC8-C67B-57A7-6CA5-732E90070EB5}"/>
              </a:ext>
            </a:extLst>
          </p:cNvPr>
          <p:cNvSpPr>
            <a:spLocks noGrp="1"/>
          </p:cNvSpPr>
          <p:nvPr>
            <p:ph sz="quarter" idx="4"/>
          </p:nvPr>
        </p:nvSpPr>
        <p:spPr>
          <a:xfrm>
            <a:off x="6114609" y="3109912"/>
            <a:ext cx="5338558" cy="3327314"/>
          </a:xfrm>
        </p:spPr>
        <p:txBody>
          <a:bodyPr/>
          <a:lstStyle/>
          <a:p>
            <a:r>
              <a:rPr lang="en-US" sz="2000" dirty="0">
                <a:solidFill>
                  <a:srgbClr val="363840"/>
                </a:solidFill>
                <a:cs typeface="Segoe UI" panose="020B0502040204020203" pitchFamily="34" charset="0"/>
              </a:rPr>
              <a:t>Presenting at family events or meetings</a:t>
            </a:r>
          </a:p>
          <a:p>
            <a:r>
              <a:rPr lang="en-US" sz="2000" dirty="0">
                <a:solidFill>
                  <a:srgbClr val="363840"/>
                </a:solidFill>
                <a:cs typeface="Segoe UI" panose="020B0502040204020203" pitchFamily="34" charset="0"/>
              </a:rPr>
              <a:t>Sharing print and/or digital materials</a:t>
            </a:r>
          </a:p>
          <a:p>
            <a:r>
              <a:rPr lang="en-US" sz="2000" dirty="0">
                <a:solidFill>
                  <a:srgbClr val="363840"/>
                </a:solidFill>
                <a:cs typeface="Segoe UI" panose="020B0502040204020203" pitchFamily="34" charset="0"/>
              </a:rPr>
              <a:t>Hosting a virtual webinar/program overview  </a:t>
            </a:r>
          </a:p>
        </p:txBody>
      </p:sp>
      <p:sp>
        <p:nvSpPr>
          <p:cNvPr id="7" name="Slide Number Placeholder 3">
            <a:extLst>
              <a:ext uri="{FF2B5EF4-FFF2-40B4-BE49-F238E27FC236}">
                <a16:creationId xmlns:a16="http://schemas.microsoft.com/office/drawing/2014/main" id="{C9239580-ACE3-BB7C-2B81-045F06E1D25F}"/>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18</a:t>
            </a:fld>
            <a:endParaRPr lang="en-US" dirty="0"/>
          </a:p>
        </p:txBody>
      </p:sp>
    </p:spTree>
    <p:extLst>
      <p:ext uri="{BB962C8B-B14F-4D97-AF65-F5344CB8AC3E}">
        <p14:creationId xmlns:p14="http://schemas.microsoft.com/office/powerpoint/2010/main" val="3917635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415EC-F7F8-7DE6-FC10-4ABC62A30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F417D9-A2AD-F14F-C209-34B2B0B7FD32}"/>
              </a:ext>
            </a:extLst>
          </p:cNvPr>
          <p:cNvSpPr>
            <a:spLocks noGrp="1"/>
          </p:cNvSpPr>
          <p:nvPr>
            <p:ph type="title"/>
          </p:nvPr>
        </p:nvSpPr>
        <p:spPr>
          <a:xfrm>
            <a:off x="437753" y="1219200"/>
            <a:ext cx="9906603" cy="1066800"/>
          </a:xfrm>
        </p:spPr>
        <p:txBody>
          <a:bodyPr>
            <a:noAutofit/>
          </a:bodyPr>
          <a:lstStyle/>
          <a:p>
            <a:r>
              <a:rPr lang="en-US" b="1" dirty="0">
                <a:solidFill>
                  <a:srgbClr val="2461FF"/>
                </a:solidFill>
                <a:cs typeface="Segoe UI" panose="020B0502040204020203" pitchFamily="34" charset="0"/>
              </a:rPr>
              <a:t>Newsletter</a:t>
            </a:r>
            <a:endParaRPr lang="en-US" dirty="0">
              <a:solidFill>
                <a:srgbClr val="363840"/>
              </a:solidFill>
              <a:cs typeface="Segoe UI" panose="020B0502040204020203" pitchFamily="34" charset="0"/>
            </a:endParaRPr>
          </a:p>
        </p:txBody>
      </p:sp>
      <p:sp>
        <p:nvSpPr>
          <p:cNvPr id="7" name="Slide Number Placeholder 3">
            <a:extLst>
              <a:ext uri="{FF2B5EF4-FFF2-40B4-BE49-F238E27FC236}">
                <a16:creationId xmlns:a16="http://schemas.microsoft.com/office/drawing/2014/main" id="{0D64DE7A-FD9E-D43D-8B3D-5F1FFDBEF407}"/>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19</a:t>
            </a:fld>
            <a:endParaRPr lang="en-US" dirty="0"/>
          </a:p>
        </p:txBody>
      </p:sp>
      <p:sp>
        <p:nvSpPr>
          <p:cNvPr id="8" name="TextBox 7">
            <a:extLst>
              <a:ext uri="{FF2B5EF4-FFF2-40B4-BE49-F238E27FC236}">
                <a16:creationId xmlns:a16="http://schemas.microsoft.com/office/drawing/2014/main" id="{6E2A3EB7-1EAB-FB4B-0F93-DC080A84DCB5}"/>
              </a:ext>
            </a:extLst>
          </p:cNvPr>
          <p:cNvSpPr txBox="1"/>
          <p:nvPr/>
        </p:nvSpPr>
        <p:spPr>
          <a:xfrm>
            <a:off x="437752" y="2143958"/>
            <a:ext cx="10230247" cy="646331"/>
          </a:xfrm>
          <a:prstGeom prst="rect">
            <a:avLst/>
          </a:prstGeom>
          <a:noFill/>
        </p:spPr>
        <p:txBody>
          <a:bodyPr wrap="square">
            <a:spAutoFit/>
          </a:bodyPr>
          <a:lstStyle/>
          <a:p>
            <a:pPr marL="0" indent="0">
              <a:buNone/>
            </a:pPr>
            <a:r>
              <a:rPr lang="en-US" b="1" kern="1200" dirty="0">
                <a:solidFill>
                  <a:srgbClr val="363840"/>
                </a:solidFill>
                <a:ea typeface="Yu Gothic Medium" panose="020B0500000000000000" pitchFamily="34" charset="-128"/>
                <a:cs typeface="Verdana" panose="020B0604030504040204" pitchFamily="34" charset="0"/>
              </a:rPr>
              <a:t>IMAP sends a monthly newsletter with materials for your app, communications, and social media. Scan the QR code below to sign up:</a:t>
            </a:r>
            <a:endParaRPr lang="en-US" sz="1800" kern="1200" dirty="0">
              <a:solidFill>
                <a:srgbClr val="363840"/>
              </a:solidFill>
              <a:ea typeface="Yu Gothic Medium" panose="020B0500000000000000" pitchFamily="34" charset="-128"/>
              <a:cs typeface="Verdana" panose="020B0604030504040204" pitchFamily="34" charset="0"/>
            </a:endParaRPr>
          </a:p>
        </p:txBody>
      </p:sp>
      <p:pic>
        <p:nvPicPr>
          <p:cNvPr id="17" name="Picture 16" descr="A qr code with a green square and a white square&#10;&#10;AI-generated content may be incorrect.">
            <a:extLst>
              <a:ext uri="{FF2B5EF4-FFF2-40B4-BE49-F238E27FC236}">
                <a16:creationId xmlns:a16="http://schemas.microsoft.com/office/drawing/2014/main" id="{E919199C-54A3-D9EB-A8EF-7179A234F2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826107"/>
            <a:ext cx="3657600" cy="3657600"/>
          </a:xfrm>
          <a:prstGeom prst="rect">
            <a:avLst/>
          </a:prstGeom>
        </p:spPr>
      </p:pic>
    </p:spTree>
    <p:extLst>
      <p:ext uri="{BB962C8B-B14F-4D97-AF65-F5344CB8AC3E}">
        <p14:creationId xmlns:p14="http://schemas.microsoft.com/office/powerpoint/2010/main" val="180777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3A3BB2C-C122-F498-07A5-77AF458B603C}"/>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EF9ECA96-61DC-8993-8F4A-DAA9E6EB1919}"/>
              </a:ext>
            </a:extLst>
          </p:cNvPr>
          <p:cNvSpPr txBox="1">
            <a:spLocks noGrp="1"/>
          </p:cNvSpPr>
          <p:nvPr>
            <p:ph type="title"/>
          </p:nvPr>
        </p:nvSpPr>
        <p:spPr>
          <a:xfrm>
            <a:off x="609600" y="114369"/>
            <a:ext cx="8534400" cy="5966249"/>
          </a:xfrm>
          <a:prstGeom prst="rect">
            <a:avLst/>
          </a:prstGeom>
        </p:spPr>
        <p:txBody>
          <a:bodyPr vert="horz" wrap="square" lIns="0" tIns="106045" rIns="0" bIns="0" rtlCol="0">
            <a:spAutoFit/>
          </a:bodyPr>
          <a:lstStyle/>
          <a:p>
            <a:pPr marL="12700" marR="5080">
              <a:lnSpc>
                <a:spcPts val="5830"/>
              </a:lnSpc>
              <a:spcBef>
                <a:spcPts val="835"/>
              </a:spcBef>
            </a:pPr>
            <a:r>
              <a:rPr lang="en-US" sz="3200" spc="-40" dirty="0">
                <a:solidFill>
                  <a:srgbClr val="363840"/>
                </a:solidFill>
                <a:latin typeface="+mn-lt"/>
                <a:cs typeface="Segoe UI" panose="020B0502040204020203" pitchFamily="34" charset="0"/>
              </a:rPr>
              <a:t>	</a:t>
            </a:r>
            <a:r>
              <a:rPr lang="en-US" sz="4800" spc="-40" dirty="0">
                <a:solidFill>
                  <a:srgbClr val="2461FF"/>
                </a:solidFill>
                <a:latin typeface="+mn-lt"/>
                <a:cs typeface="Segoe UI" panose="020B0502040204020203" pitchFamily="34" charset="0"/>
              </a:rPr>
              <a:t>Agenda:</a:t>
            </a:r>
            <a:br>
              <a:rPr lang="en-US" sz="5000" spc="-40" dirty="0">
                <a:solidFill>
                  <a:srgbClr val="363840"/>
                </a:solidFill>
                <a:latin typeface="+mn-lt"/>
                <a:cs typeface="Segoe UI" panose="020B0502040204020203" pitchFamily="34" charset="0"/>
              </a:rPr>
            </a:br>
            <a:r>
              <a:rPr lang="en-US" sz="5000" spc="-40" dirty="0">
                <a:solidFill>
                  <a:srgbClr val="363840"/>
                </a:solidFill>
                <a:latin typeface="+mn-lt"/>
                <a:cs typeface="Segoe UI" panose="020B0502040204020203" pitchFamily="34" charset="0"/>
              </a:rPr>
              <a:t>	</a:t>
            </a:r>
            <a:r>
              <a:rPr lang="en-US" sz="3200" spc="-40" dirty="0">
                <a:solidFill>
                  <a:srgbClr val="363840"/>
                </a:solidFill>
                <a:latin typeface="+mn-lt"/>
                <a:cs typeface="Segoe UI" panose="020B0502040204020203" pitchFamily="34" charset="0"/>
              </a:rPr>
              <a:t>1. Introductions</a:t>
            </a:r>
            <a:br>
              <a:rPr lang="en-US" sz="3200" spc="-40" dirty="0">
                <a:solidFill>
                  <a:srgbClr val="363840"/>
                </a:solidFill>
                <a:latin typeface="+mn-lt"/>
                <a:cs typeface="Segoe UI" panose="020B0502040204020203" pitchFamily="34" charset="0"/>
              </a:rPr>
            </a:br>
            <a:r>
              <a:rPr lang="en-US" sz="3200" spc="-40" dirty="0">
                <a:solidFill>
                  <a:srgbClr val="363840"/>
                </a:solidFill>
                <a:latin typeface="+mn-lt"/>
                <a:cs typeface="Segoe UI" panose="020B0502040204020203" pitchFamily="34" charset="0"/>
              </a:rPr>
              <a:t>	2. Do we have a problem?</a:t>
            </a:r>
            <a:br>
              <a:rPr lang="en-US" sz="3200" spc="-40" dirty="0">
                <a:solidFill>
                  <a:srgbClr val="363840"/>
                </a:solidFill>
                <a:latin typeface="+mn-lt"/>
                <a:cs typeface="Segoe UI" panose="020B0502040204020203" pitchFamily="34" charset="0"/>
              </a:rPr>
            </a:br>
            <a:r>
              <a:rPr lang="en-US" sz="3200" spc="-40" dirty="0">
                <a:solidFill>
                  <a:srgbClr val="363840"/>
                </a:solidFill>
                <a:latin typeface="+mn-lt"/>
                <a:cs typeface="Segoe UI" panose="020B0502040204020203" pitchFamily="34" charset="0"/>
              </a:rPr>
              <a:t>	3. Do we want to solve the problem?</a:t>
            </a:r>
            <a:br>
              <a:rPr lang="en-US" sz="3200" spc="-40" dirty="0">
                <a:solidFill>
                  <a:srgbClr val="363840"/>
                </a:solidFill>
                <a:latin typeface="+mn-lt"/>
                <a:cs typeface="Segoe UI" panose="020B0502040204020203" pitchFamily="34" charset="0"/>
              </a:rPr>
            </a:br>
            <a:r>
              <a:rPr lang="en-US" sz="3200" spc="-40" dirty="0">
                <a:solidFill>
                  <a:srgbClr val="363840"/>
                </a:solidFill>
                <a:latin typeface="+mn-lt"/>
                <a:cs typeface="Segoe UI" panose="020B0502040204020203" pitchFamily="34" charset="0"/>
              </a:rPr>
              <a:t>	4. What is changing about IMAP and why?</a:t>
            </a:r>
            <a:br>
              <a:rPr lang="en-US" sz="3200" spc="-40" dirty="0">
                <a:solidFill>
                  <a:srgbClr val="363840"/>
                </a:solidFill>
                <a:latin typeface="+mn-lt"/>
                <a:cs typeface="Segoe UI" panose="020B0502040204020203" pitchFamily="34" charset="0"/>
              </a:rPr>
            </a:br>
            <a:r>
              <a:rPr lang="en-US" sz="3200" spc="-40" dirty="0">
                <a:solidFill>
                  <a:srgbClr val="363840"/>
                </a:solidFill>
                <a:latin typeface="+mn-lt"/>
                <a:cs typeface="Segoe UI" panose="020B0502040204020203" pitchFamily="34" charset="0"/>
              </a:rPr>
              <a:t>	5. What is the solution?</a:t>
            </a:r>
            <a:br>
              <a:rPr lang="en-US" sz="3200" spc="-40" dirty="0">
                <a:solidFill>
                  <a:srgbClr val="363840"/>
                </a:solidFill>
                <a:latin typeface="+mn-lt"/>
                <a:cs typeface="Segoe UI" panose="020B0502040204020203" pitchFamily="34" charset="0"/>
              </a:rPr>
            </a:br>
            <a:r>
              <a:rPr lang="en-US" sz="3200" spc="-40" dirty="0">
                <a:solidFill>
                  <a:srgbClr val="363840"/>
                </a:solidFill>
                <a:latin typeface="+mn-lt"/>
                <a:cs typeface="Segoe UI" panose="020B0502040204020203" pitchFamily="34" charset="0"/>
              </a:rPr>
              <a:t>	6. What we need from you?</a:t>
            </a:r>
            <a:br>
              <a:rPr lang="en-US" sz="3200" spc="-40" dirty="0">
                <a:solidFill>
                  <a:srgbClr val="363840"/>
                </a:solidFill>
                <a:latin typeface="+mn-lt"/>
                <a:cs typeface="Segoe UI" panose="020B0502040204020203" pitchFamily="34" charset="0"/>
              </a:rPr>
            </a:br>
            <a:r>
              <a:rPr lang="en-US" sz="3200" spc="-40" dirty="0">
                <a:solidFill>
                  <a:srgbClr val="363840"/>
                </a:solidFill>
                <a:latin typeface="+mn-lt"/>
                <a:cs typeface="Segoe UI" panose="020B0502040204020203" pitchFamily="34" charset="0"/>
              </a:rPr>
              <a:t>	7. Discussion</a:t>
            </a:r>
            <a:endParaRPr sz="2000" dirty="0">
              <a:solidFill>
                <a:srgbClr val="363840"/>
              </a:solidFill>
              <a:latin typeface="+mn-lt"/>
              <a:cs typeface="Segoe UI" panose="020B0502040204020203" pitchFamily="34" charset="0"/>
            </a:endParaRPr>
          </a:p>
        </p:txBody>
      </p:sp>
      <p:sp>
        <p:nvSpPr>
          <p:cNvPr id="7" name="object 4">
            <a:extLst>
              <a:ext uri="{FF2B5EF4-FFF2-40B4-BE49-F238E27FC236}">
                <a16:creationId xmlns:a16="http://schemas.microsoft.com/office/drawing/2014/main" id="{9CF04499-E074-5D3C-4E96-201E6C2A7EA9}"/>
              </a:ext>
            </a:extLst>
          </p:cNvPr>
          <p:cNvSpPr txBox="1"/>
          <p:nvPr/>
        </p:nvSpPr>
        <p:spPr>
          <a:xfrm>
            <a:off x="808538" y="6483707"/>
            <a:ext cx="6934200" cy="266740"/>
          </a:xfrm>
          <a:prstGeom prst="rect">
            <a:avLst/>
          </a:prstGeom>
        </p:spPr>
        <p:txBody>
          <a:bodyPr vert="horz" wrap="square" lIns="0" tIns="20320" rIns="0" bIns="0" rtlCol="0">
            <a:spAutoFit/>
          </a:bodyPr>
          <a:lstStyle/>
          <a:p>
            <a:pPr marL="12700" marR="0" lvl="0" indent="0" algn="ctr" defTabSz="914400" eaLnBrk="1" fontAlgn="auto" latinLnBrk="0" hangingPunct="1">
              <a:lnSpc>
                <a:spcPct val="100000"/>
              </a:lnSpc>
              <a:spcBef>
                <a:spcPts val="160"/>
              </a:spcBef>
              <a:spcAft>
                <a:spcPts val="0"/>
              </a:spcAft>
              <a:buClrTx/>
              <a:buSzTx/>
              <a:buFontTx/>
              <a:buNone/>
              <a:tabLst/>
              <a:defRPr/>
            </a:pPr>
            <a:r>
              <a:rPr kumimoji="0" sz="800" b="0" i="0" u="none" strike="noStrike" kern="0" cap="none" spc="0" normalizeH="0" baseline="0" noProof="0" dirty="0">
                <a:ln>
                  <a:noFill/>
                </a:ln>
                <a:solidFill>
                  <a:srgbClr val="A6A6A6"/>
                </a:solidFill>
                <a:effectLst/>
                <a:uLnTx/>
                <a:uFillTx/>
                <a:latin typeface="Yu Gothic UI"/>
                <a:cs typeface="Yu Gothic UI"/>
              </a:rPr>
              <a:t>This</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presentation</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contains</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proprietary information 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may</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not</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be</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shared</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or</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distributed</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without</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the</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written</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consent</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of</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Youturn</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2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202</a:t>
            </a:r>
            <a:r>
              <a:rPr kumimoji="0" lang="en-US" sz="800" b="0" i="0" u="none" strike="noStrike" kern="0" cap="none" spc="0" normalizeH="0" baseline="0" noProof="0" dirty="0">
                <a:ln>
                  <a:noFill/>
                </a:ln>
                <a:solidFill>
                  <a:srgbClr val="A6A6A6"/>
                </a:solidFill>
                <a:effectLst/>
                <a:uLnTx/>
                <a:uFillTx/>
                <a:latin typeface="Yu Gothic UI"/>
                <a:cs typeface="Yu Gothic UI"/>
              </a:rPr>
              <a:t>5</a:t>
            </a:r>
            <a:r>
              <a:rPr kumimoji="0" sz="800" b="0" i="0" u="none" strike="noStrike" kern="0" cap="none" spc="0" normalizeH="0" baseline="0" noProof="0" dirty="0">
                <a:ln>
                  <a:noFill/>
                </a:ln>
                <a:solidFill>
                  <a:srgbClr val="A6A6A6"/>
                </a:solidFill>
                <a:effectLst/>
                <a:uLnTx/>
                <a:uFillTx/>
                <a:latin typeface="Yu Gothic UI"/>
                <a:cs typeface="Yu Gothic UI"/>
              </a:rPr>
              <a:t> Youturn</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Inc.</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All</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rights</a:t>
            </a:r>
            <a:r>
              <a:rPr kumimoji="0" sz="800" b="0" i="0" u="none" strike="noStrike" kern="0" cap="none" spc="-10" normalizeH="0" baseline="0" noProof="0" dirty="0">
                <a:ln>
                  <a:noFill/>
                </a:ln>
                <a:solidFill>
                  <a:srgbClr val="A6A6A6"/>
                </a:solidFill>
                <a:effectLst/>
                <a:uLnTx/>
                <a:uFillTx/>
                <a:latin typeface="Yu Gothic UI"/>
                <a:cs typeface="Yu Gothic UI"/>
              </a:rPr>
              <a:t> reserved.</a:t>
            </a:r>
            <a:endParaRPr kumimoji="0" sz="800" b="0" i="0" u="none" strike="noStrike" kern="0" cap="none" spc="0" normalizeH="0" baseline="0" noProof="0" dirty="0">
              <a:ln>
                <a:noFill/>
              </a:ln>
              <a:solidFill>
                <a:sysClr val="windowText" lastClr="000000"/>
              </a:solidFill>
              <a:effectLst/>
              <a:uLnTx/>
              <a:uFillTx/>
              <a:latin typeface="Yu Gothic UI"/>
              <a:cs typeface="Yu Gothic UI"/>
            </a:endParaRPr>
          </a:p>
        </p:txBody>
      </p:sp>
    </p:spTree>
    <p:extLst>
      <p:ext uri="{BB962C8B-B14F-4D97-AF65-F5344CB8AC3E}">
        <p14:creationId xmlns:p14="http://schemas.microsoft.com/office/powerpoint/2010/main" val="3093740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AA64-F170-5867-BB7D-AB593560A9FA}"/>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B586DEA-9918-EB4D-BD06-ECE8F5EAD55B}"/>
              </a:ext>
            </a:extLst>
          </p:cNvPr>
          <p:cNvSpPr txBox="1">
            <a:spLocks/>
          </p:cNvSpPr>
          <p:nvPr/>
        </p:nvSpPr>
        <p:spPr>
          <a:xfrm>
            <a:off x="509836" y="1453221"/>
            <a:ext cx="7379208" cy="1018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5400" b="1" dirty="0">
                <a:solidFill>
                  <a:srgbClr val="2461FF"/>
                </a:solidFill>
                <a:latin typeface="Segoe UI" panose="020B0502040204020203" pitchFamily="34" charset="0"/>
                <a:cs typeface="Segoe UI" panose="020B0502040204020203" pitchFamily="34" charset="0"/>
              </a:rPr>
              <a:t>Contact Us</a:t>
            </a:r>
          </a:p>
        </p:txBody>
      </p:sp>
      <p:sp>
        <p:nvSpPr>
          <p:cNvPr id="6" name="TextBox 5">
            <a:extLst>
              <a:ext uri="{FF2B5EF4-FFF2-40B4-BE49-F238E27FC236}">
                <a16:creationId xmlns:a16="http://schemas.microsoft.com/office/drawing/2014/main" id="{974C8494-0B2D-1F44-02E7-EA33AE7A0B20}"/>
              </a:ext>
            </a:extLst>
          </p:cNvPr>
          <p:cNvSpPr txBox="1"/>
          <p:nvPr/>
        </p:nvSpPr>
        <p:spPr>
          <a:xfrm>
            <a:off x="319336" y="2776478"/>
            <a:ext cx="3490664" cy="1431161"/>
          </a:xfrm>
          <a:prstGeom prst="rect">
            <a:avLst/>
          </a:prstGeom>
          <a:noFill/>
        </p:spPr>
        <p:txBody>
          <a:bodyPr wrap="square" rtlCol="0">
            <a:spAutoFit/>
          </a:bodyPr>
          <a:lstStyle/>
          <a:p>
            <a:pPr defTabSz="457200">
              <a:spcAft>
                <a:spcPts val="600"/>
              </a:spcAft>
            </a:pPr>
            <a:r>
              <a:rPr lang="en-US" b="1" dirty="0">
                <a:solidFill>
                  <a:srgbClr val="000000"/>
                </a:solidFill>
                <a:latin typeface="Segoe UI" panose="020B0502040204020203" pitchFamily="34" charset="0"/>
                <a:ea typeface="Open Sans" panose="020B0606030504020204" pitchFamily="34" charset="0"/>
                <a:cs typeface="Segoe UI" panose="020B0502040204020203" pitchFamily="34" charset="0"/>
              </a:rPr>
              <a:t>Rich Jones</a:t>
            </a:r>
          </a:p>
          <a:p>
            <a:pPr defTabSz="457200">
              <a:spcAft>
                <a:spcPts val="600"/>
              </a:spcAft>
            </a:pPr>
            <a:r>
              <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rPr>
              <a:t>Chief Clinical Officer</a:t>
            </a:r>
          </a:p>
          <a:p>
            <a:pPr defTabSz="457200">
              <a:spcAft>
                <a:spcPts val="600"/>
              </a:spcAft>
            </a:pPr>
            <a:r>
              <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rPr>
              <a:t>864-764-8504</a:t>
            </a:r>
          </a:p>
          <a:p>
            <a:pPr defTabSz="457200">
              <a:spcAft>
                <a:spcPts val="600"/>
              </a:spcAft>
            </a:pPr>
            <a:r>
              <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hlinkClick r:id="rId2"/>
              </a:rPr>
              <a:t>rjones@youturnhealth.com</a:t>
            </a:r>
            <a:endPar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AEBFD648-219B-EB5C-813A-69E8B6BED7E9}"/>
              </a:ext>
            </a:extLst>
          </p:cNvPr>
          <p:cNvSpPr txBox="1"/>
          <p:nvPr/>
        </p:nvSpPr>
        <p:spPr>
          <a:xfrm>
            <a:off x="3886200" y="2782047"/>
            <a:ext cx="3852817" cy="1431161"/>
          </a:xfrm>
          <a:prstGeom prst="rect">
            <a:avLst/>
          </a:prstGeom>
          <a:noFill/>
        </p:spPr>
        <p:txBody>
          <a:bodyPr wrap="square" rtlCol="0">
            <a:spAutoFit/>
          </a:bodyPr>
          <a:lstStyle/>
          <a:p>
            <a:pPr defTabSz="457200">
              <a:spcAft>
                <a:spcPts val="600"/>
              </a:spcAft>
            </a:pPr>
            <a:r>
              <a:rPr lang="en-US" b="1" dirty="0">
                <a:solidFill>
                  <a:srgbClr val="000000"/>
                </a:solidFill>
                <a:latin typeface="Segoe UI" panose="020B0502040204020203" pitchFamily="34" charset="0"/>
                <a:ea typeface="Open Sans" panose="020B0606030504020204" pitchFamily="34" charset="0"/>
                <a:cs typeface="Segoe UI" panose="020B0502040204020203" pitchFamily="34" charset="0"/>
              </a:rPr>
              <a:t>Hamilton Baiden</a:t>
            </a:r>
          </a:p>
          <a:p>
            <a:pPr defTabSz="457200">
              <a:spcAft>
                <a:spcPts val="600"/>
              </a:spcAft>
            </a:pPr>
            <a:r>
              <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rPr>
              <a:t>CEO</a:t>
            </a:r>
          </a:p>
          <a:p>
            <a:pPr defTabSz="457200">
              <a:spcAft>
                <a:spcPts val="600"/>
              </a:spcAft>
            </a:pPr>
            <a:r>
              <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rPr>
              <a:t>602-881-5389</a:t>
            </a:r>
          </a:p>
          <a:p>
            <a:pPr defTabSz="457200">
              <a:spcAft>
                <a:spcPts val="600"/>
              </a:spcAft>
            </a:pPr>
            <a:r>
              <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hlinkClick r:id="rId3"/>
              </a:rPr>
              <a:t>hbaiden@youturnhealth.com</a:t>
            </a:r>
            <a:endPar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675547B4-E92C-0816-BEC7-29D53896D798}"/>
              </a:ext>
            </a:extLst>
          </p:cNvPr>
          <p:cNvSpPr txBox="1"/>
          <p:nvPr/>
        </p:nvSpPr>
        <p:spPr>
          <a:xfrm>
            <a:off x="7620000" y="2776478"/>
            <a:ext cx="3852817" cy="1785104"/>
          </a:xfrm>
          <a:prstGeom prst="rect">
            <a:avLst/>
          </a:prstGeom>
          <a:noFill/>
        </p:spPr>
        <p:txBody>
          <a:bodyPr wrap="square" rtlCol="0">
            <a:spAutoFit/>
          </a:bodyPr>
          <a:lstStyle/>
          <a:p>
            <a:pPr defTabSz="457200">
              <a:spcAft>
                <a:spcPts val="600"/>
              </a:spcAft>
            </a:pPr>
            <a:r>
              <a:rPr lang="en-US" b="1" dirty="0">
                <a:solidFill>
                  <a:srgbClr val="000000"/>
                </a:solidFill>
                <a:latin typeface="Segoe UI" panose="020B0502040204020203" pitchFamily="34" charset="0"/>
                <a:ea typeface="Open Sans" panose="020B0606030504020204" pitchFamily="34" charset="0"/>
                <a:cs typeface="Segoe UI" panose="020B0502040204020203" pitchFamily="34" charset="0"/>
              </a:rPr>
              <a:t>Bridget Kelly</a:t>
            </a:r>
          </a:p>
          <a:p>
            <a:pPr defTabSz="457200">
              <a:spcAft>
                <a:spcPts val="600"/>
              </a:spcAft>
            </a:pPr>
            <a:r>
              <a:rPr lang="en-US" b="1" dirty="0">
                <a:solidFill>
                  <a:srgbClr val="000000"/>
                </a:solidFill>
                <a:latin typeface="Segoe UI" panose="020B0502040204020203" pitchFamily="34" charset="0"/>
                <a:ea typeface="Open Sans" panose="020B0606030504020204" pitchFamily="34" charset="0"/>
                <a:cs typeface="Segoe UI" panose="020B0502040204020203" pitchFamily="34" charset="0"/>
              </a:rPr>
              <a:t>VP</a:t>
            </a:r>
          </a:p>
          <a:p>
            <a:pPr defTabSz="457200">
              <a:spcAft>
                <a:spcPts val="600"/>
              </a:spcAft>
            </a:pPr>
            <a:r>
              <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rPr>
              <a:t>978-328-8787</a:t>
            </a:r>
          </a:p>
          <a:p>
            <a:pPr defTabSz="457200">
              <a:spcAft>
                <a:spcPts val="600"/>
              </a:spcAft>
            </a:pPr>
            <a:r>
              <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hlinkClick r:id="rId4"/>
              </a:rPr>
              <a:t>bkelly@youturnhealth.com</a:t>
            </a:r>
            <a:endPar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pPr defTabSz="457200">
              <a:spcAft>
                <a:spcPts val="600"/>
              </a:spcAft>
            </a:pPr>
            <a:endParaRPr lang="en-US"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61146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09080-9F88-339C-18D0-FF9B5D09C3D8}"/>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75E6F78F-740C-99C3-3367-A3325B645539}"/>
              </a:ext>
            </a:extLst>
          </p:cNvPr>
          <p:cNvSpPr txBox="1"/>
          <p:nvPr/>
        </p:nvSpPr>
        <p:spPr>
          <a:xfrm>
            <a:off x="838200" y="1240724"/>
            <a:ext cx="9880600" cy="726033"/>
          </a:xfrm>
          <a:prstGeom prst="rect">
            <a:avLst/>
          </a:prstGeom>
        </p:spPr>
        <p:txBody>
          <a:bodyPr wrap="square" lIns="0" tIns="0" rIns="0" bIns="0" rtlCol="0" anchor="t">
            <a:spAutoFit/>
          </a:bodyPr>
          <a:lstStyle/>
          <a:p>
            <a:pPr algn="l">
              <a:lnSpc>
                <a:spcPts val="5976"/>
              </a:lnSpc>
            </a:pPr>
            <a:r>
              <a:rPr lang="en-US" sz="4400" b="1" dirty="0">
                <a:solidFill>
                  <a:srgbClr val="2461FF"/>
                </a:solidFill>
                <a:latin typeface="+mn-lt"/>
                <a:ea typeface="Montserrat Bold"/>
                <a:cs typeface="Montserrat Bold"/>
                <a:sym typeface="Montserrat Bold"/>
              </a:rPr>
              <a:t>Mental Health</a:t>
            </a:r>
          </a:p>
        </p:txBody>
      </p:sp>
      <p:sp>
        <p:nvSpPr>
          <p:cNvPr id="7" name="Freeform 7">
            <a:extLst>
              <a:ext uri="{FF2B5EF4-FFF2-40B4-BE49-F238E27FC236}">
                <a16:creationId xmlns:a16="http://schemas.microsoft.com/office/drawing/2014/main" id="{83661883-6DD3-22C7-ABFE-E9E878B6E1D3}"/>
              </a:ext>
            </a:extLst>
          </p:cNvPr>
          <p:cNvSpPr/>
          <p:nvPr/>
        </p:nvSpPr>
        <p:spPr>
          <a:xfrm>
            <a:off x="11051347" y="6321730"/>
            <a:ext cx="1062934" cy="462376"/>
          </a:xfrm>
          <a:custGeom>
            <a:avLst/>
            <a:gdLst/>
            <a:ahLst/>
            <a:cxnLst/>
            <a:rect l="l" t="t" r="r" b="b"/>
            <a:pathLst>
              <a:path w="1594401" h="693564">
                <a:moveTo>
                  <a:pt x="0" y="0"/>
                </a:moveTo>
                <a:lnTo>
                  <a:pt x="1594401" y="0"/>
                </a:lnTo>
                <a:lnTo>
                  <a:pt x="1594401" y="693565"/>
                </a:lnTo>
                <a:lnTo>
                  <a:pt x="0" y="693565"/>
                </a:lnTo>
                <a:lnTo>
                  <a:pt x="0" y="0"/>
                </a:lnTo>
                <a:close/>
              </a:path>
            </a:pathLst>
          </a:custGeom>
          <a:blipFill>
            <a:blip r:embed="rId3"/>
            <a:stretch>
              <a:fillRect/>
            </a:stretch>
          </a:blipFill>
        </p:spPr>
        <p:txBody>
          <a:bodyPr/>
          <a:lstStyle/>
          <a:p>
            <a:endParaRPr lang="en-US" dirty="0"/>
          </a:p>
        </p:txBody>
      </p:sp>
      <p:sp>
        <p:nvSpPr>
          <p:cNvPr id="29" name="Freeform 436">
            <a:extLst>
              <a:ext uri="{FF2B5EF4-FFF2-40B4-BE49-F238E27FC236}">
                <a16:creationId xmlns:a16="http://schemas.microsoft.com/office/drawing/2014/main" id="{1F776B30-D4EF-8982-9427-01174B7CA216}"/>
              </a:ext>
            </a:extLst>
          </p:cNvPr>
          <p:cNvSpPr>
            <a:spLocks noChangeArrowheads="1"/>
          </p:cNvSpPr>
          <p:nvPr/>
        </p:nvSpPr>
        <p:spPr bwMode="auto">
          <a:xfrm>
            <a:off x="4077579" y="4665876"/>
            <a:ext cx="251605" cy="248894"/>
          </a:xfrm>
          <a:custGeom>
            <a:avLst/>
            <a:gdLst>
              <a:gd name="T0" fmla="*/ 266063 w 308859"/>
              <a:gd name="T1" fmla="*/ 92507 h 288564"/>
              <a:gd name="T2" fmla="*/ 257458 w 308859"/>
              <a:gd name="T3" fmla="*/ 141702 h 288564"/>
              <a:gd name="T4" fmla="*/ 268573 w 308859"/>
              <a:gd name="T5" fmla="*/ 146766 h 288564"/>
              <a:gd name="T6" fmla="*/ 276102 w 308859"/>
              <a:gd name="T7" fmla="*/ 90337 h 288564"/>
              <a:gd name="T8" fmla="*/ 37831 w 308859"/>
              <a:gd name="T9" fmla="*/ 88889 h 288564"/>
              <a:gd name="T10" fmla="*/ 32454 w 308859"/>
              <a:gd name="T11" fmla="*/ 99379 h 288564"/>
              <a:gd name="T12" fmla="*/ 41776 w 308859"/>
              <a:gd name="T13" fmla="*/ 145319 h 288564"/>
              <a:gd name="T14" fmla="*/ 45720 w 308859"/>
              <a:gd name="T15" fmla="*/ 110955 h 288564"/>
              <a:gd name="T16" fmla="*/ 37831 w 308859"/>
              <a:gd name="T17" fmla="*/ 88889 h 288564"/>
              <a:gd name="T18" fmla="*/ 295823 w 308859"/>
              <a:gd name="T19" fmla="*/ 74059 h 288564"/>
              <a:gd name="T20" fmla="*/ 248136 w 308859"/>
              <a:gd name="T21" fmla="*/ 278796 h 288564"/>
              <a:gd name="T22" fmla="*/ 232718 w 308859"/>
              <a:gd name="T23" fmla="*/ 288925 h 288564"/>
              <a:gd name="T24" fmla="*/ 231284 w 308859"/>
              <a:gd name="T25" fmla="*/ 279882 h 288564"/>
              <a:gd name="T26" fmla="*/ 295106 w 308859"/>
              <a:gd name="T27" fmla="*/ 91784 h 288564"/>
              <a:gd name="T28" fmla="*/ 287577 w 308859"/>
              <a:gd name="T29" fmla="*/ 82379 h 288564"/>
              <a:gd name="T30" fmla="*/ 273593 w 308859"/>
              <a:gd name="T31" fmla="*/ 164491 h 288564"/>
              <a:gd name="T32" fmla="*/ 241682 w 308859"/>
              <a:gd name="T33" fmla="*/ 223091 h 288564"/>
              <a:gd name="T34" fmla="*/ 238097 w 308859"/>
              <a:gd name="T35" fmla="*/ 215494 h 288564"/>
              <a:gd name="T36" fmla="*/ 261403 w 308859"/>
              <a:gd name="T37" fmla="*/ 153639 h 288564"/>
              <a:gd name="T38" fmla="*/ 245985 w 308859"/>
              <a:gd name="T39" fmla="*/ 156171 h 288564"/>
              <a:gd name="T40" fmla="*/ 187183 w 308859"/>
              <a:gd name="T41" fmla="*/ 232134 h 288564"/>
              <a:gd name="T42" fmla="*/ 180728 w 308859"/>
              <a:gd name="T43" fmla="*/ 259625 h 288564"/>
              <a:gd name="T44" fmla="*/ 174992 w 308859"/>
              <a:gd name="T45" fmla="*/ 256369 h 288564"/>
              <a:gd name="T46" fmla="*/ 208696 w 308859"/>
              <a:gd name="T47" fmla="*/ 192706 h 288564"/>
              <a:gd name="T48" fmla="*/ 247778 w 308859"/>
              <a:gd name="T49" fmla="*/ 142425 h 288564"/>
              <a:gd name="T50" fmla="*/ 257458 w 308859"/>
              <a:gd name="T51" fmla="*/ 88528 h 288564"/>
              <a:gd name="T52" fmla="*/ 277895 w 308859"/>
              <a:gd name="T53" fmla="*/ 80931 h 288564"/>
              <a:gd name="T54" fmla="*/ 12374 w 308859"/>
              <a:gd name="T55" fmla="*/ 74059 h 288564"/>
              <a:gd name="T56" fmla="*/ 29944 w 308859"/>
              <a:gd name="T57" fmla="*/ 80931 h 288564"/>
              <a:gd name="T58" fmla="*/ 50381 w 308859"/>
              <a:gd name="T59" fmla="*/ 88528 h 288564"/>
              <a:gd name="T60" fmla="*/ 60062 w 308859"/>
              <a:gd name="T61" fmla="*/ 142425 h 288564"/>
              <a:gd name="T62" fmla="*/ 99143 w 308859"/>
              <a:gd name="T63" fmla="*/ 192706 h 288564"/>
              <a:gd name="T64" fmla="*/ 133207 w 308859"/>
              <a:gd name="T65" fmla="*/ 256369 h 288564"/>
              <a:gd name="T66" fmla="*/ 127110 w 308859"/>
              <a:gd name="T67" fmla="*/ 259625 h 288564"/>
              <a:gd name="T68" fmla="*/ 121016 w 308859"/>
              <a:gd name="T69" fmla="*/ 232134 h 288564"/>
              <a:gd name="T70" fmla="*/ 62213 w 308859"/>
              <a:gd name="T71" fmla="*/ 156171 h 288564"/>
              <a:gd name="T72" fmla="*/ 46437 w 308859"/>
              <a:gd name="T73" fmla="*/ 153639 h 288564"/>
              <a:gd name="T74" fmla="*/ 70101 w 308859"/>
              <a:gd name="T75" fmla="*/ 215494 h 288564"/>
              <a:gd name="T76" fmla="*/ 66516 w 308859"/>
              <a:gd name="T77" fmla="*/ 223091 h 288564"/>
              <a:gd name="T78" fmla="*/ 34605 w 308859"/>
              <a:gd name="T79" fmla="*/ 164491 h 288564"/>
              <a:gd name="T80" fmla="*/ 20622 w 308859"/>
              <a:gd name="T81" fmla="*/ 82379 h 288564"/>
              <a:gd name="T82" fmla="*/ 12733 w 308859"/>
              <a:gd name="T83" fmla="*/ 91421 h 288564"/>
              <a:gd name="T84" fmla="*/ 76913 w 308859"/>
              <a:gd name="T85" fmla="*/ 279882 h 288564"/>
              <a:gd name="T86" fmla="*/ 75121 w 308859"/>
              <a:gd name="T87" fmla="*/ 288925 h 288564"/>
              <a:gd name="T88" fmla="*/ 60062 w 308859"/>
              <a:gd name="T89" fmla="*/ 278796 h 288564"/>
              <a:gd name="T90" fmla="*/ 12374 w 308859"/>
              <a:gd name="T91" fmla="*/ 74059 h 288564"/>
              <a:gd name="T92" fmla="*/ 200423 w 308859"/>
              <a:gd name="T93" fmla="*/ 51214 h 288564"/>
              <a:gd name="T94" fmla="*/ 154502 w 308859"/>
              <a:gd name="T95" fmla="*/ 101367 h 288564"/>
              <a:gd name="T96" fmla="*/ 129939 w 308859"/>
              <a:gd name="T97" fmla="*/ 77553 h 288564"/>
              <a:gd name="T98" fmla="*/ 136703 w 308859"/>
              <a:gd name="T99" fmla="*/ 71059 h 288564"/>
              <a:gd name="T100" fmla="*/ 193659 w 308859"/>
              <a:gd name="T101" fmla="*/ 45080 h 288564"/>
              <a:gd name="T102" fmla="*/ 118641 w 308859"/>
              <a:gd name="T103" fmla="*/ 9379 h 288564"/>
              <a:gd name="T104" fmla="*/ 155681 w 308859"/>
              <a:gd name="T105" fmla="*/ 141769 h 288564"/>
              <a:gd name="T106" fmla="*/ 192722 w 308859"/>
              <a:gd name="T107" fmla="*/ 9379 h 288564"/>
              <a:gd name="T108" fmla="*/ 151725 w 308859"/>
              <a:gd name="T109" fmla="*/ 28498 h 288564"/>
              <a:gd name="T110" fmla="*/ 118641 w 308859"/>
              <a:gd name="T111" fmla="*/ 0 h 288564"/>
              <a:gd name="T112" fmla="*/ 192722 w 308859"/>
              <a:gd name="T113" fmla="*/ 0 h 288564"/>
              <a:gd name="T114" fmla="*/ 157839 w 308859"/>
              <a:gd name="T115" fmla="*/ 151508 h 288564"/>
              <a:gd name="T116" fmla="*/ 153164 w 308859"/>
              <a:gd name="T117" fmla="*/ 151508 h 288564"/>
              <a:gd name="T118" fmla="*/ 118641 w 308859"/>
              <a:gd name="T119" fmla="*/ 0 h 288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8859" h="288564">
                <a:moveTo>
                  <a:pt x="271142" y="88778"/>
                </a:moveTo>
                <a:cubicBezTo>
                  <a:pt x="269344" y="89140"/>
                  <a:pt x="267906" y="90585"/>
                  <a:pt x="266827" y="92391"/>
                </a:cubicBezTo>
                <a:cubicBezTo>
                  <a:pt x="264670" y="96004"/>
                  <a:pt x="264310" y="102868"/>
                  <a:pt x="263231" y="110816"/>
                </a:cubicBezTo>
                <a:cubicBezTo>
                  <a:pt x="262153" y="119126"/>
                  <a:pt x="261074" y="129603"/>
                  <a:pt x="258197" y="141525"/>
                </a:cubicBezTo>
                <a:cubicBezTo>
                  <a:pt x="261434" y="142247"/>
                  <a:pt x="263951" y="143331"/>
                  <a:pt x="266827" y="145137"/>
                </a:cubicBezTo>
                <a:cubicBezTo>
                  <a:pt x="267906" y="145860"/>
                  <a:pt x="268265" y="146221"/>
                  <a:pt x="269344" y="146583"/>
                </a:cubicBezTo>
                <a:cubicBezTo>
                  <a:pt x="274019" y="126351"/>
                  <a:pt x="275097" y="110094"/>
                  <a:pt x="276176" y="99255"/>
                </a:cubicBezTo>
                <a:cubicBezTo>
                  <a:pt x="276536" y="95643"/>
                  <a:pt x="276536" y="92753"/>
                  <a:pt x="276895" y="90224"/>
                </a:cubicBezTo>
                <a:cubicBezTo>
                  <a:pt x="275097" y="88778"/>
                  <a:pt x="272940" y="88417"/>
                  <a:pt x="271142" y="88778"/>
                </a:cubicBezTo>
                <a:close/>
                <a:moveTo>
                  <a:pt x="37940" y="88778"/>
                </a:moveTo>
                <a:cubicBezTo>
                  <a:pt x="35783" y="88417"/>
                  <a:pt x="33985" y="88778"/>
                  <a:pt x="31828" y="90224"/>
                </a:cubicBezTo>
                <a:cubicBezTo>
                  <a:pt x="32187" y="92753"/>
                  <a:pt x="32547" y="95643"/>
                  <a:pt x="32547" y="99255"/>
                </a:cubicBezTo>
                <a:cubicBezTo>
                  <a:pt x="33625" y="110094"/>
                  <a:pt x="35064" y="126351"/>
                  <a:pt x="39738" y="146583"/>
                </a:cubicBezTo>
                <a:cubicBezTo>
                  <a:pt x="40457" y="146221"/>
                  <a:pt x="41177" y="145860"/>
                  <a:pt x="41896" y="145137"/>
                </a:cubicBezTo>
                <a:cubicBezTo>
                  <a:pt x="44772" y="143331"/>
                  <a:pt x="47649" y="142247"/>
                  <a:pt x="50526" y="141525"/>
                </a:cubicBezTo>
                <a:cubicBezTo>
                  <a:pt x="47649" y="129603"/>
                  <a:pt x="46570" y="119487"/>
                  <a:pt x="45851" y="110816"/>
                </a:cubicBezTo>
                <a:cubicBezTo>
                  <a:pt x="44772" y="102868"/>
                  <a:pt x="44053" y="96004"/>
                  <a:pt x="42255" y="92391"/>
                </a:cubicBezTo>
                <a:cubicBezTo>
                  <a:pt x="41177" y="90585"/>
                  <a:pt x="39738" y="89140"/>
                  <a:pt x="37940" y="88778"/>
                </a:cubicBezTo>
                <a:close/>
                <a:moveTo>
                  <a:pt x="284806" y="73966"/>
                </a:moveTo>
                <a:cubicBezTo>
                  <a:pt x="290200" y="71437"/>
                  <a:pt x="294155" y="72882"/>
                  <a:pt x="296672" y="73966"/>
                </a:cubicBezTo>
                <a:cubicBezTo>
                  <a:pt x="303864" y="78301"/>
                  <a:pt x="305302" y="88778"/>
                  <a:pt x="305302" y="90224"/>
                </a:cubicBezTo>
                <a:cubicBezTo>
                  <a:pt x="321843" y="174401"/>
                  <a:pt x="276895" y="244488"/>
                  <a:pt x="248848" y="278448"/>
                </a:cubicBezTo>
                <a:cubicBezTo>
                  <a:pt x="244893" y="282784"/>
                  <a:pt x="240218" y="286396"/>
                  <a:pt x="235184" y="288203"/>
                </a:cubicBezTo>
                <a:cubicBezTo>
                  <a:pt x="234465" y="288564"/>
                  <a:pt x="234106" y="288564"/>
                  <a:pt x="233386" y="288564"/>
                </a:cubicBezTo>
                <a:cubicBezTo>
                  <a:pt x="231589" y="288564"/>
                  <a:pt x="229791" y="287480"/>
                  <a:pt x="229071" y="285312"/>
                </a:cubicBezTo>
                <a:cubicBezTo>
                  <a:pt x="227993" y="283145"/>
                  <a:pt x="229431" y="280255"/>
                  <a:pt x="231948" y="279532"/>
                </a:cubicBezTo>
                <a:cubicBezTo>
                  <a:pt x="235544" y="278087"/>
                  <a:pt x="238780" y="275558"/>
                  <a:pt x="241297" y="272668"/>
                </a:cubicBezTo>
                <a:cubicBezTo>
                  <a:pt x="268625" y="239792"/>
                  <a:pt x="311774" y="172233"/>
                  <a:pt x="295953" y="91669"/>
                </a:cubicBezTo>
                <a:cubicBezTo>
                  <a:pt x="295953" y="88778"/>
                  <a:pt x="294515" y="83721"/>
                  <a:pt x="291998" y="82276"/>
                </a:cubicBezTo>
                <a:cubicBezTo>
                  <a:pt x="291638" y="82276"/>
                  <a:pt x="290919" y="81553"/>
                  <a:pt x="288402" y="82276"/>
                </a:cubicBezTo>
                <a:cubicBezTo>
                  <a:pt x="286964" y="83359"/>
                  <a:pt x="285885" y="92391"/>
                  <a:pt x="285525" y="99617"/>
                </a:cubicBezTo>
                <a:cubicBezTo>
                  <a:pt x="284087" y="114068"/>
                  <a:pt x="282649" y="135383"/>
                  <a:pt x="274378" y="164285"/>
                </a:cubicBezTo>
                <a:cubicBezTo>
                  <a:pt x="272580" y="176930"/>
                  <a:pt x="263231" y="196077"/>
                  <a:pt x="246331" y="220644"/>
                </a:cubicBezTo>
                <a:cubicBezTo>
                  <a:pt x="245612" y="222089"/>
                  <a:pt x="243814" y="222812"/>
                  <a:pt x="242376" y="222812"/>
                </a:cubicBezTo>
                <a:cubicBezTo>
                  <a:pt x="241297" y="222812"/>
                  <a:pt x="240578" y="222451"/>
                  <a:pt x="239859" y="221728"/>
                </a:cubicBezTo>
                <a:cubicBezTo>
                  <a:pt x="237701" y="220283"/>
                  <a:pt x="236982" y="217393"/>
                  <a:pt x="238780" y="215225"/>
                </a:cubicBezTo>
                <a:cubicBezTo>
                  <a:pt x="258916" y="185962"/>
                  <a:pt x="264310" y="170427"/>
                  <a:pt x="265029" y="162479"/>
                </a:cubicBezTo>
                <a:cubicBezTo>
                  <a:pt x="265748" y="155253"/>
                  <a:pt x="263231" y="153808"/>
                  <a:pt x="262153" y="153447"/>
                </a:cubicBezTo>
                <a:cubicBezTo>
                  <a:pt x="258197" y="150918"/>
                  <a:pt x="254961" y="150195"/>
                  <a:pt x="252084" y="150918"/>
                </a:cubicBezTo>
                <a:cubicBezTo>
                  <a:pt x="248489" y="152002"/>
                  <a:pt x="246691" y="155976"/>
                  <a:pt x="246691" y="155976"/>
                </a:cubicBezTo>
                <a:cubicBezTo>
                  <a:pt x="229431" y="190658"/>
                  <a:pt x="222239" y="195355"/>
                  <a:pt x="214329" y="200051"/>
                </a:cubicBezTo>
                <a:cubicBezTo>
                  <a:pt x="208216" y="204387"/>
                  <a:pt x="202103" y="208361"/>
                  <a:pt x="187720" y="231844"/>
                </a:cubicBezTo>
                <a:cubicBezTo>
                  <a:pt x="183405" y="238708"/>
                  <a:pt x="182326" y="246295"/>
                  <a:pt x="184484" y="253520"/>
                </a:cubicBezTo>
                <a:cubicBezTo>
                  <a:pt x="185203" y="256049"/>
                  <a:pt x="183764" y="258578"/>
                  <a:pt x="181247" y="259301"/>
                </a:cubicBezTo>
                <a:cubicBezTo>
                  <a:pt x="180888" y="259301"/>
                  <a:pt x="180528" y="259301"/>
                  <a:pt x="179809" y="259301"/>
                </a:cubicBezTo>
                <a:cubicBezTo>
                  <a:pt x="178011" y="259301"/>
                  <a:pt x="176213" y="258217"/>
                  <a:pt x="175494" y="256049"/>
                </a:cubicBezTo>
                <a:cubicBezTo>
                  <a:pt x="172977" y="246295"/>
                  <a:pt x="174056" y="235818"/>
                  <a:pt x="179450" y="227147"/>
                </a:cubicBezTo>
                <a:cubicBezTo>
                  <a:pt x="194911" y="201497"/>
                  <a:pt x="202463" y="196439"/>
                  <a:pt x="209295" y="192465"/>
                </a:cubicBezTo>
                <a:cubicBezTo>
                  <a:pt x="216127" y="188129"/>
                  <a:pt x="222239" y="184155"/>
                  <a:pt x="238421" y="151640"/>
                </a:cubicBezTo>
                <a:cubicBezTo>
                  <a:pt x="238421" y="151279"/>
                  <a:pt x="241657" y="145137"/>
                  <a:pt x="248489" y="142247"/>
                </a:cubicBezTo>
                <a:cubicBezTo>
                  <a:pt x="251725" y="129603"/>
                  <a:pt x="253163" y="118764"/>
                  <a:pt x="254242" y="109732"/>
                </a:cubicBezTo>
                <a:cubicBezTo>
                  <a:pt x="254961" y="100701"/>
                  <a:pt x="255680" y="93836"/>
                  <a:pt x="258197" y="88417"/>
                </a:cubicBezTo>
                <a:cubicBezTo>
                  <a:pt x="260714" y="83721"/>
                  <a:pt x="264670" y="80830"/>
                  <a:pt x="269344" y="79747"/>
                </a:cubicBezTo>
                <a:cubicBezTo>
                  <a:pt x="272580" y="79024"/>
                  <a:pt x="275457" y="79385"/>
                  <a:pt x="278693" y="80830"/>
                </a:cubicBezTo>
                <a:cubicBezTo>
                  <a:pt x="280132" y="77579"/>
                  <a:pt x="281929" y="75050"/>
                  <a:pt x="284806" y="73966"/>
                </a:cubicBezTo>
                <a:close/>
                <a:moveTo>
                  <a:pt x="12410" y="73966"/>
                </a:moveTo>
                <a:cubicBezTo>
                  <a:pt x="14568" y="72882"/>
                  <a:pt x="18523" y="71437"/>
                  <a:pt x="24276" y="73966"/>
                </a:cubicBezTo>
                <a:cubicBezTo>
                  <a:pt x="27153" y="75050"/>
                  <a:pt x="28591" y="77579"/>
                  <a:pt x="30030" y="80830"/>
                </a:cubicBezTo>
                <a:cubicBezTo>
                  <a:pt x="33266" y="79385"/>
                  <a:pt x="36502" y="79024"/>
                  <a:pt x="39738" y="79747"/>
                </a:cubicBezTo>
                <a:cubicBezTo>
                  <a:pt x="44413" y="80830"/>
                  <a:pt x="48009" y="83721"/>
                  <a:pt x="50526" y="88417"/>
                </a:cubicBezTo>
                <a:cubicBezTo>
                  <a:pt x="53402" y="93836"/>
                  <a:pt x="53762" y="100701"/>
                  <a:pt x="54841" y="109732"/>
                </a:cubicBezTo>
                <a:cubicBezTo>
                  <a:pt x="55919" y="118764"/>
                  <a:pt x="56998" y="129603"/>
                  <a:pt x="60234" y="142247"/>
                </a:cubicBezTo>
                <a:cubicBezTo>
                  <a:pt x="67426" y="145137"/>
                  <a:pt x="70302" y="151279"/>
                  <a:pt x="70662" y="152002"/>
                </a:cubicBezTo>
                <a:cubicBezTo>
                  <a:pt x="86843" y="184155"/>
                  <a:pt x="92956" y="188129"/>
                  <a:pt x="99428" y="192465"/>
                </a:cubicBezTo>
                <a:cubicBezTo>
                  <a:pt x="106260" y="196439"/>
                  <a:pt x="113811" y="201497"/>
                  <a:pt x="129633" y="227147"/>
                </a:cubicBezTo>
                <a:cubicBezTo>
                  <a:pt x="134667" y="235818"/>
                  <a:pt x="136106" y="246295"/>
                  <a:pt x="133589" y="256049"/>
                </a:cubicBezTo>
                <a:cubicBezTo>
                  <a:pt x="132869" y="258217"/>
                  <a:pt x="131071" y="259301"/>
                  <a:pt x="128914" y="259301"/>
                </a:cubicBezTo>
                <a:cubicBezTo>
                  <a:pt x="128554" y="259301"/>
                  <a:pt x="127835" y="259301"/>
                  <a:pt x="127475" y="259301"/>
                </a:cubicBezTo>
                <a:cubicBezTo>
                  <a:pt x="125318" y="258578"/>
                  <a:pt x="123880" y="256049"/>
                  <a:pt x="124239" y="253520"/>
                </a:cubicBezTo>
                <a:cubicBezTo>
                  <a:pt x="126397" y="246295"/>
                  <a:pt x="125318" y="238708"/>
                  <a:pt x="121363" y="231844"/>
                </a:cubicBezTo>
                <a:cubicBezTo>
                  <a:pt x="106979" y="208361"/>
                  <a:pt x="100867" y="204387"/>
                  <a:pt x="94754" y="200051"/>
                </a:cubicBezTo>
                <a:cubicBezTo>
                  <a:pt x="86483" y="195355"/>
                  <a:pt x="79651" y="190658"/>
                  <a:pt x="62392" y="155976"/>
                </a:cubicBezTo>
                <a:cubicBezTo>
                  <a:pt x="62032" y="155976"/>
                  <a:pt x="60594" y="152002"/>
                  <a:pt x="56638" y="150918"/>
                </a:cubicBezTo>
                <a:cubicBezTo>
                  <a:pt x="53762" y="150195"/>
                  <a:pt x="50526" y="150918"/>
                  <a:pt x="46570" y="153447"/>
                </a:cubicBezTo>
                <a:cubicBezTo>
                  <a:pt x="45851" y="153808"/>
                  <a:pt x="42975" y="155253"/>
                  <a:pt x="43694" y="162479"/>
                </a:cubicBezTo>
                <a:cubicBezTo>
                  <a:pt x="44413" y="170427"/>
                  <a:pt x="49806" y="185962"/>
                  <a:pt x="70302" y="215225"/>
                </a:cubicBezTo>
                <a:cubicBezTo>
                  <a:pt x="71741" y="217393"/>
                  <a:pt x="71381" y="220283"/>
                  <a:pt x="69224" y="221728"/>
                </a:cubicBezTo>
                <a:cubicBezTo>
                  <a:pt x="68145" y="222451"/>
                  <a:pt x="67426" y="222812"/>
                  <a:pt x="66707" y="222812"/>
                </a:cubicBezTo>
                <a:cubicBezTo>
                  <a:pt x="64909" y="222812"/>
                  <a:pt x="63470" y="222089"/>
                  <a:pt x="62751" y="220644"/>
                </a:cubicBezTo>
                <a:cubicBezTo>
                  <a:pt x="45851" y="196077"/>
                  <a:pt x="36143" y="176930"/>
                  <a:pt x="34704" y="164285"/>
                </a:cubicBezTo>
                <a:cubicBezTo>
                  <a:pt x="26074" y="135383"/>
                  <a:pt x="24636" y="114068"/>
                  <a:pt x="23557" y="99617"/>
                </a:cubicBezTo>
                <a:cubicBezTo>
                  <a:pt x="22838" y="92391"/>
                  <a:pt x="22119" y="83359"/>
                  <a:pt x="20681" y="82276"/>
                </a:cubicBezTo>
                <a:cubicBezTo>
                  <a:pt x="18164" y="81553"/>
                  <a:pt x="17444" y="82276"/>
                  <a:pt x="17085" y="82276"/>
                </a:cubicBezTo>
                <a:cubicBezTo>
                  <a:pt x="14208" y="83721"/>
                  <a:pt x="13130" y="88778"/>
                  <a:pt x="12770" y="91307"/>
                </a:cubicBezTo>
                <a:cubicBezTo>
                  <a:pt x="-2692" y="172233"/>
                  <a:pt x="40457" y="239792"/>
                  <a:pt x="67426" y="272668"/>
                </a:cubicBezTo>
                <a:cubicBezTo>
                  <a:pt x="69943" y="275558"/>
                  <a:pt x="73179" y="278087"/>
                  <a:pt x="77134" y="279532"/>
                </a:cubicBezTo>
                <a:cubicBezTo>
                  <a:pt x="79292" y="280255"/>
                  <a:pt x="80730" y="283145"/>
                  <a:pt x="79651" y="285312"/>
                </a:cubicBezTo>
                <a:cubicBezTo>
                  <a:pt x="79292" y="287480"/>
                  <a:pt x="77494" y="288564"/>
                  <a:pt x="75337" y="288564"/>
                </a:cubicBezTo>
                <a:cubicBezTo>
                  <a:pt x="74977" y="288564"/>
                  <a:pt x="74258" y="288564"/>
                  <a:pt x="73898" y="288203"/>
                </a:cubicBezTo>
                <a:cubicBezTo>
                  <a:pt x="68505" y="286396"/>
                  <a:pt x="63830" y="282784"/>
                  <a:pt x="60234" y="278448"/>
                </a:cubicBezTo>
                <a:cubicBezTo>
                  <a:pt x="32187" y="244488"/>
                  <a:pt x="-12760" y="174401"/>
                  <a:pt x="3421" y="89501"/>
                </a:cubicBezTo>
                <a:cubicBezTo>
                  <a:pt x="3421" y="88778"/>
                  <a:pt x="5219" y="78301"/>
                  <a:pt x="12410" y="73966"/>
                </a:cubicBezTo>
                <a:close/>
                <a:moveTo>
                  <a:pt x="200641" y="44664"/>
                </a:moveTo>
                <a:cubicBezTo>
                  <a:pt x="202426" y="46105"/>
                  <a:pt x="202783" y="48988"/>
                  <a:pt x="200998" y="51150"/>
                </a:cubicBezTo>
                <a:lnTo>
                  <a:pt x="158515" y="99798"/>
                </a:lnTo>
                <a:cubicBezTo>
                  <a:pt x="157444" y="100519"/>
                  <a:pt x="156373" y="101240"/>
                  <a:pt x="154945" y="101240"/>
                </a:cubicBezTo>
                <a:cubicBezTo>
                  <a:pt x="153517" y="101240"/>
                  <a:pt x="152446" y="100880"/>
                  <a:pt x="151732" y="99798"/>
                </a:cubicBezTo>
                <a:lnTo>
                  <a:pt x="130312" y="77456"/>
                </a:lnTo>
                <a:cubicBezTo>
                  <a:pt x="128527" y="75655"/>
                  <a:pt x="128527" y="72772"/>
                  <a:pt x="130312" y="70970"/>
                </a:cubicBezTo>
                <a:cubicBezTo>
                  <a:pt x="132454" y="69168"/>
                  <a:pt x="135310" y="69168"/>
                  <a:pt x="137095" y="70970"/>
                </a:cubicBezTo>
                <a:lnTo>
                  <a:pt x="154945" y="89709"/>
                </a:lnTo>
                <a:lnTo>
                  <a:pt x="194215" y="45024"/>
                </a:lnTo>
                <a:cubicBezTo>
                  <a:pt x="196000" y="43223"/>
                  <a:pt x="198856" y="42862"/>
                  <a:pt x="200641" y="44664"/>
                </a:cubicBezTo>
                <a:close/>
                <a:moveTo>
                  <a:pt x="118982" y="9367"/>
                </a:moveTo>
                <a:cubicBezTo>
                  <a:pt x="98064" y="9367"/>
                  <a:pt x="80754" y="26661"/>
                  <a:pt x="80754" y="47918"/>
                </a:cubicBezTo>
                <a:cubicBezTo>
                  <a:pt x="80754" y="90431"/>
                  <a:pt x="142785" y="133305"/>
                  <a:pt x="156128" y="141592"/>
                </a:cubicBezTo>
                <a:cubicBezTo>
                  <a:pt x="169111" y="133305"/>
                  <a:pt x="231503" y="90431"/>
                  <a:pt x="231503" y="47918"/>
                </a:cubicBezTo>
                <a:cubicBezTo>
                  <a:pt x="231503" y="26661"/>
                  <a:pt x="214192" y="9367"/>
                  <a:pt x="193275" y="9367"/>
                </a:cubicBezTo>
                <a:cubicBezTo>
                  <a:pt x="179570" y="9367"/>
                  <a:pt x="166948" y="16573"/>
                  <a:pt x="160095" y="28462"/>
                </a:cubicBezTo>
                <a:cubicBezTo>
                  <a:pt x="158292" y="31344"/>
                  <a:pt x="153604" y="31344"/>
                  <a:pt x="152161" y="28462"/>
                </a:cubicBezTo>
                <a:cubicBezTo>
                  <a:pt x="144948" y="16573"/>
                  <a:pt x="132326" y="9367"/>
                  <a:pt x="118982" y="9367"/>
                </a:cubicBezTo>
                <a:close/>
                <a:moveTo>
                  <a:pt x="118982" y="0"/>
                </a:moveTo>
                <a:cubicBezTo>
                  <a:pt x="133408" y="0"/>
                  <a:pt x="147112" y="6845"/>
                  <a:pt x="156128" y="18014"/>
                </a:cubicBezTo>
                <a:cubicBezTo>
                  <a:pt x="165144" y="6845"/>
                  <a:pt x="178849" y="0"/>
                  <a:pt x="193275" y="0"/>
                </a:cubicBezTo>
                <a:cubicBezTo>
                  <a:pt x="219241" y="0"/>
                  <a:pt x="240880" y="21617"/>
                  <a:pt x="240880" y="47918"/>
                </a:cubicBezTo>
                <a:cubicBezTo>
                  <a:pt x="240880" y="100519"/>
                  <a:pt x="161899" y="149518"/>
                  <a:pt x="158292" y="151319"/>
                </a:cubicBezTo>
                <a:cubicBezTo>
                  <a:pt x="157932" y="151680"/>
                  <a:pt x="156850" y="152040"/>
                  <a:pt x="156128" y="152040"/>
                </a:cubicBezTo>
                <a:cubicBezTo>
                  <a:pt x="155407" y="152040"/>
                  <a:pt x="154325" y="151680"/>
                  <a:pt x="153604" y="151319"/>
                </a:cubicBezTo>
                <a:cubicBezTo>
                  <a:pt x="149997" y="149518"/>
                  <a:pt x="71377" y="100519"/>
                  <a:pt x="71377" y="47918"/>
                </a:cubicBezTo>
                <a:cubicBezTo>
                  <a:pt x="71377" y="21617"/>
                  <a:pt x="92655" y="0"/>
                  <a:pt x="118982" y="0"/>
                </a:cubicBezTo>
                <a:close/>
              </a:path>
            </a:pathLst>
          </a:custGeom>
          <a:solidFill>
            <a:srgbClr val="FFFFFF"/>
          </a:solidFill>
          <a:ln>
            <a:noFill/>
          </a:ln>
          <a:effectLst/>
        </p:spPr>
        <p:txBody>
          <a:bodyPr anchor="ctr"/>
          <a:lstStyle/>
          <a:p>
            <a:pPr defTabSz="609630">
              <a:defRPr/>
            </a:pPr>
            <a:endParaRPr lang="en-US" sz="800" dirty="0">
              <a:solidFill>
                <a:srgbClr val="363840"/>
              </a:solidFill>
              <a:latin typeface="Lato Light" panose="020F0502020204030203" pitchFamily="34" charset="0"/>
            </a:endParaRPr>
          </a:p>
        </p:txBody>
      </p:sp>
      <p:sp>
        <p:nvSpPr>
          <p:cNvPr id="9" name="TextBox 8">
            <a:extLst>
              <a:ext uri="{FF2B5EF4-FFF2-40B4-BE49-F238E27FC236}">
                <a16:creationId xmlns:a16="http://schemas.microsoft.com/office/drawing/2014/main" id="{BEF56A3A-87AC-798B-AF44-8639B1CC37DD}"/>
              </a:ext>
            </a:extLst>
          </p:cNvPr>
          <p:cNvSpPr txBox="1"/>
          <p:nvPr/>
        </p:nvSpPr>
        <p:spPr>
          <a:xfrm>
            <a:off x="838200" y="2133600"/>
            <a:ext cx="10947400" cy="3847207"/>
          </a:xfrm>
          <a:prstGeom prst="rect">
            <a:avLst/>
          </a:prstGeom>
        </p:spPr>
        <p:txBody>
          <a:bodyPr wrap="square" lIns="0" tIns="0" rIns="0" bIns="0" rtlCol="0" anchor="t">
            <a:spAutoFit/>
          </a:bodyPr>
          <a:lstStyle>
            <a:defPPr>
              <a:defRPr lang="en-US"/>
            </a:defPPr>
            <a:lvl1pPr marL="571500" indent="-571500">
              <a:spcBef>
                <a:spcPct val="0"/>
              </a:spcBef>
              <a:spcAft>
                <a:spcPts val="1200"/>
              </a:spcAft>
              <a:buFont typeface="Arial" panose="020B0604020202020204" pitchFamily="34" charset="0"/>
              <a:buChar char="•"/>
              <a:defRPr sz="3600">
                <a:solidFill>
                  <a:srgbClr val="000000"/>
                </a:solidFill>
                <a:latin typeface="Montserrat"/>
                <a:ea typeface="Montserrat"/>
                <a:cs typeface="Montserrat"/>
              </a:defRPr>
            </a:lvl1pPr>
          </a:lstStyle>
          <a:p>
            <a:pPr marL="0" indent="0">
              <a:buNone/>
            </a:pPr>
            <a:r>
              <a:rPr lang="en-US" sz="2400" dirty="0">
                <a:solidFill>
                  <a:srgbClr val="363840"/>
                </a:solidFill>
                <a:latin typeface="+mn-lt"/>
              </a:rPr>
              <a:t>A state of well-being in which every individual realizes their own potential, can cope with the normal stressors of life, can work productively and fruitfully, and is able to contribute to their community (WHO, 2020)</a:t>
            </a:r>
          </a:p>
          <a:p>
            <a:pPr>
              <a:spcAft>
                <a:spcPts val="0"/>
              </a:spcAft>
            </a:pPr>
            <a:r>
              <a:rPr lang="en-US" sz="2400" dirty="0">
                <a:solidFill>
                  <a:srgbClr val="363840"/>
                </a:solidFill>
                <a:latin typeface="+mn-lt"/>
              </a:rPr>
              <a:t>Our mental health influences:</a:t>
            </a:r>
          </a:p>
          <a:p>
            <a:pPr marL="990650" lvl="3" indent="-381019">
              <a:spcBef>
                <a:spcPct val="0"/>
              </a:spcBef>
              <a:buSzPct val="80000"/>
              <a:buFont typeface="Courier New" panose="02070309020205020404" pitchFamily="49" charset="0"/>
              <a:buChar char="o"/>
            </a:pPr>
            <a:r>
              <a:rPr lang="en-US" sz="2400" dirty="0">
                <a:solidFill>
                  <a:srgbClr val="363840"/>
                </a:solidFill>
                <a:latin typeface="+mn-lt"/>
              </a:rPr>
              <a:t>How we think</a:t>
            </a:r>
          </a:p>
          <a:p>
            <a:pPr marL="990650" lvl="3" indent="-381019">
              <a:spcBef>
                <a:spcPct val="0"/>
              </a:spcBef>
              <a:buSzPct val="80000"/>
              <a:buFont typeface="Courier New" panose="02070309020205020404" pitchFamily="49" charset="0"/>
              <a:buChar char="o"/>
            </a:pPr>
            <a:r>
              <a:rPr lang="en-US" sz="2400" dirty="0">
                <a:solidFill>
                  <a:srgbClr val="363840"/>
                </a:solidFill>
                <a:latin typeface="+mn-lt"/>
              </a:rPr>
              <a:t>How we act</a:t>
            </a:r>
          </a:p>
          <a:p>
            <a:pPr marL="990650" lvl="3" indent="-381019">
              <a:spcBef>
                <a:spcPct val="0"/>
              </a:spcBef>
              <a:buSzPct val="80000"/>
              <a:buFont typeface="Courier New" panose="02070309020205020404" pitchFamily="49" charset="0"/>
              <a:buChar char="o"/>
            </a:pPr>
            <a:r>
              <a:rPr lang="en-US" sz="2400" dirty="0">
                <a:solidFill>
                  <a:srgbClr val="363840"/>
                </a:solidFill>
                <a:latin typeface="+mn-lt"/>
              </a:rPr>
              <a:t>How we feel </a:t>
            </a:r>
          </a:p>
          <a:p>
            <a:pPr marL="990650" lvl="3" indent="-381019">
              <a:spcBef>
                <a:spcPct val="0"/>
              </a:spcBef>
              <a:buSzPct val="80000"/>
              <a:buFont typeface="Courier New" panose="02070309020205020404" pitchFamily="49" charset="0"/>
              <a:buChar char="o"/>
            </a:pPr>
            <a:r>
              <a:rPr lang="en-US" sz="2400" dirty="0">
                <a:solidFill>
                  <a:srgbClr val="363840"/>
                </a:solidFill>
                <a:latin typeface="+mn-lt"/>
              </a:rPr>
              <a:t>How we manage stress</a:t>
            </a:r>
          </a:p>
          <a:p>
            <a:pPr marL="990650" lvl="3" indent="-381019">
              <a:spcBef>
                <a:spcPct val="0"/>
              </a:spcBef>
              <a:buSzPct val="80000"/>
              <a:buFont typeface="Courier New" panose="02070309020205020404" pitchFamily="49" charset="0"/>
              <a:buChar char="o"/>
            </a:pPr>
            <a:r>
              <a:rPr lang="en-US" sz="2400" dirty="0">
                <a:solidFill>
                  <a:srgbClr val="363840"/>
                </a:solidFill>
                <a:latin typeface="+mn-lt"/>
              </a:rPr>
              <a:t>How we relate to other people</a:t>
            </a:r>
          </a:p>
          <a:p>
            <a:endParaRPr lang="en-US" sz="2400" dirty="0">
              <a:solidFill>
                <a:srgbClr val="363840"/>
              </a:solidFill>
            </a:endParaRPr>
          </a:p>
        </p:txBody>
      </p:sp>
      <p:sp>
        <p:nvSpPr>
          <p:cNvPr id="4" name="Slide Number Placeholder 3">
            <a:extLst>
              <a:ext uri="{FF2B5EF4-FFF2-40B4-BE49-F238E27FC236}">
                <a16:creationId xmlns:a16="http://schemas.microsoft.com/office/drawing/2014/main" id="{3872AFE4-8B37-EF27-B4EF-1DA2AC7570DE}"/>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3</a:t>
            </a:fld>
            <a:endParaRPr lang="en-US" dirty="0"/>
          </a:p>
        </p:txBody>
      </p:sp>
    </p:spTree>
    <p:extLst>
      <p:ext uri="{BB962C8B-B14F-4D97-AF65-F5344CB8AC3E}">
        <p14:creationId xmlns:p14="http://schemas.microsoft.com/office/powerpoint/2010/main" val="2554651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86763-CF52-B254-36B8-FDE72EFD600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DCB2677-E627-EAAC-1FBB-A10EEF373946}"/>
              </a:ext>
            </a:extLst>
          </p:cNvPr>
          <p:cNvSpPr txBox="1">
            <a:spLocks noGrp="1"/>
          </p:cNvSpPr>
          <p:nvPr>
            <p:ph type="title"/>
          </p:nvPr>
        </p:nvSpPr>
        <p:spPr>
          <a:xfrm>
            <a:off x="437753" y="1301384"/>
            <a:ext cx="11015415" cy="689932"/>
          </a:xfrm>
          <a:prstGeom prst="rect">
            <a:avLst/>
          </a:prstGeom>
        </p:spPr>
        <p:txBody>
          <a:bodyPr vert="horz" wrap="square" lIns="0" tIns="12700" rIns="0" bIns="0" rtlCol="0">
            <a:spAutoFit/>
          </a:bodyPr>
          <a:lstStyle/>
          <a:p>
            <a:pPr marL="12700">
              <a:lnSpc>
                <a:spcPct val="100000"/>
              </a:lnSpc>
              <a:spcBef>
                <a:spcPts val="100"/>
              </a:spcBef>
            </a:pPr>
            <a:r>
              <a:rPr lang="en-US" sz="4400" b="1" spc="-10" dirty="0">
                <a:solidFill>
                  <a:srgbClr val="2461FF"/>
                </a:solidFill>
              </a:rPr>
              <a:t>Construction Numbers</a:t>
            </a:r>
            <a:endParaRPr sz="4400" b="1" dirty="0">
              <a:solidFill>
                <a:srgbClr val="2461FF"/>
              </a:solidFill>
            </a:endParaRPr>
          </a:p>
        </p:txBody>
      </p:sp>
      <p:sp>
        <p:nvSpPr>
          <p:cNvPr id="3" name="object 3">
            <a:extLst>
              <a:ext uri="{FF2B5EF4-FFF2-40B4-BE49-F238E27FC236}">
                <a16:creationId xmlns:a16="http://schemas.microsoft.com/office/drawing/2014/main" id="{504074AB-586C-A969-3F89-CBCF9C39DFD5}"/>
              </a:ext>
            </a:extLst>
          </p:cNvPr>
          <p:cNvSpPr txBox="1">
            <a:spLocks noGrp="1"/>
          </p:cNvSpPr>
          <p:nvPr>
            <p:ph idx="1"/>
          </p:nvPr>
        </p:nvSpPr>
        <p:spPr>
          <a:xfrm>
            <a:off x="437753" y="2438396"/>
            <a:ext cx="11015415" cy="2829621"/>
          </a:xfrm>
          <a:prstGeom prst="rect">
            <a:avLst/>
          </a:prstGeom>
        </p:spPr>
        <p:txBody>
          <a:bodyPr vert="horz" wrap="square" lIns="0" tIns="53975" rIns="0" bIns="0" rtlCol="0">
            <a:spAutoFit/>
          </a:bodyPr>
          <a:lstStyle/>
          <a:p>
            <a:pPr marL="240029" marR="653415" indent="-227329">
              <a:lnSpc>
                <a:spcPts val="2590"/>
              </a:lnSpc>
              <a:spcBef>
                <a:spcPts val="425"/>
              </a:spcBef>
              <a:buFont typeface="Arial"/>
              <a:buChar char="•"/>
              <a:tabLst>
                <a:tab pos="241300" algn="l"/>
              </a:tabLst>
            </a:pPr>
            <a:r>
              <a:rPr sz="2400" dirty="0">
                <a:solidFill>
                  <a:srgbClr val="363840"/>
                </a:solidFill>
              </a:rPr>
              <a:t>1</a:t>
            </a:r>
            <a:r>
              <a:rPr sz="2400" spc="-45" dirty="0">
                <a:solidFill>
                  <a:srgbClr val="363840"/>
                </a:solidFill>
              </a:rPr>
              <a:t> </a:t>
            </a:r>
            <a:r>
              <a:rPr sz="2400" dirty="0">
                <a:solidFill>
                  <a:srgbClr val="363840"/>
                </a:solidFill>
              </a:rPr>
              <a:t>in</a:t>
            </a:r>
            <a:r>
              <a:rPr sz="2400" spc="-50" dirty="0">
                <a:solidFill>
                  <a:srgbClr val="363840"/>
                </a:solidFill>
              </a:rPr>
              <a:t> </a:t>
            </a:r>
            <a:r>
              <a:rPr sz="2400" dirty="0">
                <a:solidFill>
                  <a:srgbClr val="363840"/>
                </a:solidFill>
              </a:rPr>
              <a:t>5</a:t>
            </a:r>
            <a:r>
              <a:rPr sz="2400" spc="-40" dirty="0">
                <a:solidFill>
                  <a:srgbClr val="363840"/>
                </a:solidFill>
              </a:rPr>
              <a:t> </a:t>
            </a:r>
            <a:r>
              <a:rPr sz="2400" dirty="0">
                <a:solidFill>
                  <a:srgbClr val="363840"/>
                </a:solidFill>
              </a:rPr>
              <a:t>Americans</a:t>
            </a:r>
            <a:r>
              <a:rPr sz="2400" spc="-40" dirty="0">
                <a:solidFill>
                  <a:srgbClr val="363840"/>
                </a:solidFill>
              </a:rPr>
              <a:t> </a:t>
            </a:r>
            <a:r>
              <a:rPr sz="2400" dirty="0">
                <a:solidFill>
                  <a:srgbClr val="363840"/>
                </a:solidFill>
              </a:rPr>
              <a:t>will</a:t>
            </a:r>
            <a:r>
              <a:rPr sz="2400" spc="-50" dirty="0">
                <a:solidFill>
                  <a:srgbClr val="363840"/>
                </a:solidFill>
              </a:rPr>
              <a:t> </a:t>
            </a:r>
            <a:r>
              <a:rPr sz="2400" spc="-10" dirty="0">
                <a:solidFill>
                  <a:srgbClr val="363840"/>
                </a:solidFill>
              </a:rPr>
              <a:t>experience</a:t>
            </a:r>
            <a:r>
              <a:rPr sz="2400" spc="-15" dirty="0">
                <a:solidFill>
                  <a:srgbClr val="363840"/>
                </a:solidFill>
              </a:rPr>
              <a:t> </a:t>
            </a:r>
            <a:r>
              <a:rPr sz="2400" dirty="0">
                <a:solidFill>
                  <a:srgbClr val="363840"/>
                </a:solidFill>
              </a:rPr>
              <a:t>a</a:t>
            </a:r>
            <a:r>
              <a:rPr sz="2400" spc="-40" dirty="0">
                <a:solidFill>
                  <a:srgbClr val="363840"/>
                </a:solidFill>
              </a:rPr>
              <a:t> </a:t>
            </a:r>
            <a:r>
              <a:rPr sz="2400" dirty="0">
                <a:solidFill>
                  <a:srgbClr val="363840"/>
                </a:solidFill>
              </a:rPr>
              <a:t>mental</a:t>
            </a:r>
            <a:r>
              <a:rPr sz="2400" spc="-35" dirty="0">
                <a:solidFill>
                  <a:srgbClr val="363840"/>
                </a:solidFill>
              </a:rPr>
              <a:t> </a:t>
            </a:r>
            <a:r>
              <a:rPr sz="2400" dirty="0">
                <a:solidFill>
                  <a:srgbClr val="363840"/>
                </a:solidFill>
              </a:rPr>
              <a:t>health</a:t>
            </a:r>
            <a:r>
              <a:rPr sz="2400" spc="-35" dirty="0">
                <a:solidFill>
                  <a:srgbClr val="363840"/>
                </a:solidFill>
              </a:rPr>
              <a:t> </a:t>
            </a:r>
            <a:r>
              <a:rPr sz="2400" dirty="0">
                <a:solidFill>
                  <a:srgbClr val="363840"/>
                </a:solidFill>
              </a:rPr>
              <a:t>challenge</a:t>
            </a:r>
            <a:r>
              <a:rPr sz="2400" spc="-35" dirty="0">
                <a:solidFill>
                  <a:srgbClr val="363840"/>
                </a:solidFill>
              </a:rPr>
              <a:t> </a:t>
            </a:r>
            <a:r>
              <a:rPr sz="2400" dirty="0">
                <a:solidFill>
                  <a:srgbClr val="363840"/>
                </a:solidFill>
              </a:rPr>
              <a:t>at</a:t>
            </a:r>
            <a:r>
              <a:rPr sz="2400" spc="-45" dirty="0">
                <a:solidFill>
                  <a:srgbClr val="363840"/>
                </a:solidFill>
              </a:rPr>
              <a:t> </a:t>
            </a:r>
            <a:r>
              <a:rPr sz="2400" dirty="0">
                <a:solidFill>
                  <a:srgbClr val="363840"/>
                </a:solidFill>
              </a:rPr>
              <a:t>some</a:t>
            </a:r>
            <a:r>
              <a:rPr sz="2400" spc="-40" dirty="0">
                <a:solidFill>
                  <a:srgbClr val="363840"/>
                </a:solidFill>
              </a:rPr>
              <a:t> </a:t>
            </a:r>
            <a:r>
              <a:rPr sz="2400" dirty="0">
                <a:solidFill>
                  <a:srgbClr val="363840"/>
                </a:solidFill>
              </a:rPr>
              <a:t>point</a:t>
            </a:r>
            <a:r>
              <a:rPr sz="2400" spc="-45" dirty="0">
                <a:solidFill>
                  <a:srgbClr val="363840"/>
                </a:solidFill>
              </a:rPr>
              <a:t> </a:t>
            </a:r>
            <a:r>
              <a:rPr sz="2400" dirty="0">
                <a:solidFill>
                  <a:srgbClr val="363840"/>
                </a:solidFill>
              </a:rPr>
              <a:t>in</a:t>
            </a:r>
            <a:r>
              <a:rPr sz="2400" spc="-40" dirty="0">
                <a:solidFill>
                  <a:srgbClr val="363840"/>
                </a:solidFill>
              </a:rPr>
              <a:t> </a:t>
            </a:r>
            <a:r>
              <a:rPr sz="2400" spc="-10" dirty="0">
                <a:solidFill>
                  <a:srgbClr val="363840"/>
                </a:solidFill>
              </a:rPr>
              <a:t>their 	</a:t>
            </a:r>
            <a:r>
              <a:rPr sz="2400" dirty="0">
                <a:solidFill>
                  <a:srgbClr val="363840"/>
                </a:solidFill>
              </a:rPr>
              <a:t>lifetime</a:t>
            </a:r>
            <a:r>
              <a:rPr sz="2400" spc="-95" dirty="0">
                <a:solidFill>
                  <a:srgbClr val="363840"/>
                </a:solidFill>
              </a:rPr>
              <a:t> </a:t>
            </a:r>
            <a:r>
              <a:rPr sz="2400" dirty="0">
                <a:solidFill>
                  <a:srgbClr val="363840"/>
                </a:solidFill>
              </a:rPr>
              <a:t>(CDC,</a:t>
            </a:r>
            <a:r>
              <a:rPr sz="2400" spc="-90" dirty="0">
                <a:solidFill>
                  <a:srgbClr val="363840"/>
                </a:solidFill>
              </a:rPr>
              <a:t> </a:t>
            </a:r>
            <a:r>
              <a:rPr sz="2400" spc="-10" dirty="0">
                <a:solidFill>
                  <a:srgbClr val="363840"/>
                </a:solidFill>
              </a:rPr>
              <a:t>2023)</a:t>
            </a:r>
            <a:endParaRPr sz="2400" dirty="0">
              <a:solidFill>
                <a:srgbClr val="363840"/>
              </a:solidFill>
            </a:endParaRPr>
          </a:p>
          <a:p>
            <a:pPr marL="240029" indent="-227329">
              <a:lnSpc>
                <a:spcPct val="100000"/>
              </a:lnSpc>
              <a:spcBef>
                <a:spcPts val="680"/>
              </a:spcBef>
              <a:buFont typeface="Arial"/>
              <a:buChar char="•"/>
              <a:tabLst>
                <a:tab pos="240029" algn="l"/>
              </a:tabLst>
            </a:pPr>
            <a:r>
              <a:rPr sz="2400" dirty="0">
                <a:solidFill>
                  <a:srgbClr val="363840"/>
                </a:solidFill>
              </a:rPr>
              <a:t>Men</a:t>
            </a:r>
            <a:r>
              <a:rPr sz="2400" spc="-50" dirty="0">
                <a:solidFill>
                  <a:srgbClr val="363840"/>
                </a:solidFill>
              </a:rPr>
              <a:t> </a:t>
            </a:r>
            <a:r>
              <a:rPr sz="2400" dirty="0">
                <a:solidFill>
                  <a:srgbClr val="363840"/>
                </a:solidFill>
              </a:rPr>
              <a:t>account</a:t>
            </a:r>
            <a:r>
              <a:rPr sz="2400" spc="-55" dirty="0">
                <a:solidFill>
                  <a:srgbClr val="363840"/>
                </a:solidFill>
              </a:rPr>
              <a:t> </a:t>
            </a:r>
            <a:r>
              <a:rPr sz="2400" dirty="0">
                <a:solidFill>
                  <a:srgbClr val="363840"/>
                </a:solidFill>
              </a:rPr>
              <a:t>for</a:t>
            </a:r>
            <a:r>
              <a:rPr sz="2400" spc="-50" dirty="0">
                <a:solidFill>
                  <a:srgbClr val="363840"/>
                </a:solidFill>
              </a:rPr>
              <a:t> </a:t>
            </a:r>
            <a:r>
              <a:rPr sz="2400" b="1" dirty="0">
                <a:solidFill>
                  <a:srgbClr val="363840"/>
                </a:solidFill>
                <a:latin typeface="Calibri"/>
                <a:cs typeface="Calibri"/>
              </a:rPr>
              <a:t>3.5</a:t>
            </a:r>
            <a:r>
              <a:rPr sz="2400" b="1" spc="-60" dirty="0">
                <a:solidFill>
                  <a:srgbClr val="363840"/>
                </a:solidFill>
                <a:latin typeface="Calibri"/>
                <a:cs typeface="Calibri"/>
              </a:rPr>
              <a:t> </a:t>
            </a:r>
            <a:r>
              <a:rPr sz="2400" b="1" dirty="0">
                <a:solidFill>
                  <a:srgbClr val="363840"/>
                </a:solidFill>
                <a:latin typeface="Calibri"/>
                <a:cs typeface="Calibri"/>
              </a:rPr>
              <a:t>times</a:t>
            </a:r>
            <a:r>
              <a:rPr sz="2400" b="1" spc="-45" dirty="0">
                <a:solidFill>
                  <a:srgbClr val="363840"/>
                </a:solidFill>
                <a:latin typeface="Calibri"/>
                <a:cs typeface="Calibri"/>
              </a:rPr>
              <a:t> </a:t>
            </a:r>
            <a:r>
              <a:rPr sz="2400" b="1" dirty="0">
                <a:solidFill>
                  <a:srgbClr val="363840"/>
                </a:solidFill>
                <a:latin typeface="Calibri"/>
                <a:cs typeface="Calibri"/>
              </a:rPr>
              <a:t>the</a:t>
            </a:r>
            <a:r>
              <a:rPr sz="2400" b="1" spc="-45" dirty="0">
                <a:solidFill>
                  <a:srgbClr val="363840"/>
                </a:solidFill>
                <a:latin typeface="Calibri"/>
                <a:cs typeface="Calibri"/>
              </a:rPr>
              <a:t> </a:t>
            </a:r>
            <a:r>
              <a:rPr sz="2400" b="1" dirty="0">
                <a:solidFill>
                  <a:srgbClr val="363840"/>
                </a:solidFill>
                <a:latin typeface="Calibri"/>
                <a:cs typeface="Calibri"/>
              </a:rPr>
              <a:t>number</a:t>
            </a:r>
            <a:r>
              <a:rPr sz="2400" b="1" spc="-50" dirty="0">
                <a:solidFill>
                  <a:srgbClr val="363840"/>
                </a:solidFill>
                <a:latin typeface="Calibri"/>
                <a:cs typeface="Calibri"/>
              </a:rPr>
              <a:t> </a:t>
            </a:r>
            <a:r>
              <a:rPr sz="2400" b="1" dirty="0">
                <a:solidFill>
                  <a:srgbClr val="363840"/>
                </a:solidFill>
                <a:latin typeface="Calibri"/>
                <a:cs typeface="Calibri"/>
              </a:rPr>
              <a:t>of</a:t>
            </a:r>
            <a:r>
              <a:rPr sz="2400" b="1" spc="-50" dirty="0">
                <a:solidFill>
                  <a:srgbClr val="363840"/>
                </a:solidFill>
                <a:latin typeface="Calibri"/>
                <a:cs typeface="Calibri"/>
              </a:rPr>
              <a:t> </a:t>
            </a:r>
            <a:r>
              <a:rPr sz="2400" b="1" dirty="0">
                <a:solidFill>
                  <a:srgbClr val="363840"/>
                </a:solidFill>
                <a:latin typeface="Calibri"/>
                <a:cs typeface="Calibri"/>
              </a:rPr>
              <a:t>suicides</a:t>
            </a:r>
            <a:r>
              <a:rPr sz="2400" b="1" spc="-35" dirty="0">
                <a:solidFill>
                  <a:srgbClr val="363840"/>
                </a:solidFill>
                <a:latin typeface="Calibri"/>
                <a:cs typeface="Calibri"/>
              </a:rPr>
              <a:t> </a:t>
            </a:r>
            <a:r>
              <a:rPr sz="2400" dirty="0">
                <a:solidFill>
                  <a:srgbClr val="363840"/>
                </a:solidFill>
              </a:rPr>
              <a:t>compared</a:t>
            </a:r>
            <a:r>
              <a:rPr sz="2400" spc="-55" dirty="0">
                <a:solidFill>
                  <a:srgbClr val="363840"/>
                </a:solidFill>
              </a:rPr>
              <a:t> </a:t>
            </a:r>
            <a:r>
              <a:rPr sz="2400" dirty="0">
                <a:solidFill>
                  <a:srgbClr val="363840"/>
                </a:solidFill>
              </a:rPr>
              <a:t>to</a:t>
            </a:r>
            <a:r>
              <a:rPr sz="2400" spc="-65" dirty="0">
                <a:solidFill>
                  <a:srgbClr val="363840"/>
                </a:solidFill>
              </a:rPr>
              <a:t> </a:t>
            </a:r>
            <a:r>
              <a:rPr sz="2400" dirty="0">
                <a:solidFill>
                  <a:srgbClr val="363840"/>
                </a:solidFill>
              </a:rPr>
              <a:t>women</a:t>
            </a:r>
            <a:r>
              <a:rPr sz="2400" spc="-45" dirty="0">
                <a:solidFill>
                  <a:srgbClr val="363840"/>
                </a:solidFill>
              </a:rPr>
              <a:t> </a:t>
            </a:r>
            <a:r>
              <a:rPr sz="2400" dirty="0">
                <a:solidFill>
                  <a:srgbClr val="363840"/>
                </a:solidFill>
              </a:rPr>
              <a:t>(NAMI,</a:t>
            </a:r>
            <a:r>
              <a:rPr sz="2400" spc="-60" dirty="0">
                <a:solidFill>
                  <a:srgbClr val="363840"/>
                </a:solidFill>
              </a:rPr>
              <a:t> </a:t>
            </a:r>
            <a:r>
              <a:rPr sz="2400" spc="-10" dirty="0">
                <a:solidFill>
                  <a:srgbClr val="363840"/>
                </a:solidFill>
              </a:rPr>
              <a:t>2018)</a:t>
            </a:r>
            <a:endParaRPr sz="2400" dirty="0">
              <a:solidFill>
                <a:srgbClr val="363840"/>
              </a:solidFill>
              <a:latin typeface="Calibri"/>
              <a:cs typeface="Calibri"/>
            </a:endParaRPr>
          </a:p>
          <a:p>
            <a:pPr marL="240029" indent="-227329">
              <a:lnSpc>
                <a:spcPct val="100000"/>
              </a:lnSpc>
              <a:spcBef>
                <a:spcPts val="715"/>
              </a:spcBef>
              <a:buFont typeface="Arial"/>
              <a:buChar char="•"/>
              <a:tabLst>
                <a:tab pos="240029" algn="l"/>
              </a:tabLst>
            </a:pPr>
            <a:r>
              <a:rPr sz="2400" dirty="0">
                <a:solidFill>
                  <a:srgbClr val="363840"/>
                </a:solidFill>
              </a:rPr>
              <a:t>The</a:t>
            </a:r>
            <a:r>
              <a:rPr sz="2400" spc="-50" dirty="0">
                <a:solidFill>
                  <a:srgbClr val="363840"/>
                </a:solidFill>
              </a:rPr>
              <a:t> </a:t>
            </a:r>
            <a:r>
              <a:rPr sz="2400" dirty="0">
                <a:solidFill>
                  <a:srgbClr val="363840"/>
                </a:solidFill>
              </a:rPr>
              <a:t>construction</a:t>
            </a:r>
            <a:r>
              <a:rPr sz="2400" spc="-60" dirty="0">
                <a:solidFill>
                  <a:srgbClr val="363840"/>
                </a:solidFill>
              </a:rPr>
              <a:t> </a:t>
            </a:r>
            <a:r>
              <a:rPr sz="2400" dirty="0">
                <a:solidFill>
                  <a:srgbClr val="363840"/>
                </a:solidFill>
              </a:rPr>
              <a:t>industry</a:t>
            </a:r>
            <a:r>
              <a:rPr sz="2400" spc="-40" dirty="0">
                <a:solidFill>
                  <a:srgbClr val="363840"/>
                </a:solidFill>
              </a:rPr>
              <a:t> </a:t>
            </a:r>
            <a:r>
              <a:rPr sz="2400" dirty="0">
                <a:solidFill>
                  <a:srgbClr val="363840"/>
                </a:solidFill>
              </a:rPr>
              <a:t>has</a:t>
            </a:r>
            <a:r>
              <a:rPr sz="2400" spc="-55" dirty="0">
                <a:solidFill>
                  <a:srgbClr val="363840"/>
                </a:solidFill>
              </a:rPr>
              <a:t> </a:t>
            </a:r>
            <a:r>
              <a:rPr sz="2400" b="1" dirty="0">
                <a:solidFill>
                  <a:srgbClr val="363840"/>
                </a:solidFill>
                <a:latin typeface="Calibri"/>
                <a:cs typeface="Calibri"/>
              </a:rPr>
              <a:t>one</a:t>
            </a:r>
            <a:r>
              <a:rPr sz="2400" b="1" spc="-60" dirty="0">
                <a:solidFill>
                  <a:srgbClr val="363840"/>
                </a:solidFill>
                <a:latin typeface="Calibri"/>
                <a:cs typeface="Calibri"/>
              </a:rPr>
              <a:t> </a:t>
            </a:r>
            <a:r>
              <a:rPr sz="2400" b="1" dirty="0">
                <a:solidFill>
                  <a:srgbClr val="363840"/>
                </a:solidFill>
                <a:latin typeface="Calibri"/>
                <a:cs typeface="Calibri"/>
              </a:rPr>
              <a:t>of</a:t>
            </a:r>
            <a:r>
              <a:rPr sz="2400" b="1" spc="-50" dirty="0">
                <a:solidFill>
                  <a:srgbClr val="363840"/>
                </a:solidFill>
                <a:latin typeface="Calibri"/>
                <a:cs typeface="Calibri"/>
              </a:rPr>
              <a:t> </a:t>
            </a:r>
            <a:r>
              <a:rPr sz="2400" b="1" dirty="0">
                <a:solidFill>
                  <a:srgbClr val="363840"/>
                </a:solidFill>
                <a:latin typeface="Calibri"/>
                <a:cs typeface="Calibri"/>
              </a:rPr>
              <a:t>the</a:t>
            </a:r>
            <a:r>
              <a:rPr sz="2400" b="1" spc="-50" dirty="0">
                <a:solidFill>
                  <a:srgbClr val="363840"/>
                </a:solidFill>
                <a:latin typeface="Calibri"/>
                <a:cs typeface="Calibri"/>
              </a:rPr>
              <a:t> </a:t>
            </a:r>
            <a:r>
              <a:rPr sz="2400" b="1" dirty="0">
                <a:solidFill>
                  <a:srgbClr val="363840"/>
                </a:solidFill>
                <a:latin typeface="Calibri"/>
                <a:cs typeface="Calibri"/>
              </a:rPr>
              <a:t>highest</a:t>
            </a:r>
            <a:r>
              <a:rPr sz="2400" b="1" spc="-45" dirty="0">
                <a:solidFill>
                  <a:srgbClr val="363840"/>
                </a:solidFill>
                <a:latin typeface="Calibri"/>
                <a:cs typeface="Calibri"/>
              </a:rPr>
              <a:t> </a:t>
            </a:r>
            <a:r>
              <a:rPr sz="2400" b="1" spc="-10" dirty="0">
                <a:solidFill>
                  <a:srgbClr val="363840"/>
                </a:solidFill>
                <a:latin typeface="Calibri"/>
                <a:cs typeface="Calibri"/>
              </a:rPr>
              <a:t>rates</a:t>
            </a:r>
            <a:r>
              <a:rPr sz="2400" b="1" spc="-35" dirty="0">
                <a:solidFill>
                  <a:srgbClr val="363840"/>
                </a:solidFill>
                <a:latin typeface="Calibri"/>
                <a:cs typeface="Calibri"/>
              </a:rPr>
              <a:t> </a:t>
            </a:r>
            <a:r>
              <a:rPr sz="2400" b="1" dirty="0">
                <a:solidFill>
                  <a:srgbClr val="363840"/>
                </a:solidFill>
                <a:latin typeface="Calibri"/>
                <a:cs typeface="Calibri"/>
              </a:rPr>
              <a:t>of</a:t>
            </a:r>
            <a:r>
              <a:rPr sz="2400" b="1" spc="-55" dirty="0">
                <a:solidFill>
                  <a:srgbClr val="363840"/>
                </a:solidFill>
                <a:latin typeface="Calibri"/>
                <a:cs typeface="Calibri"/>
              </a:rPr>
              <a:t> </a:t>
            </a:r>
            <a:r>
              <a:rPr sz="2400" b="1" dirty="0">
                <a:solidFill>
                  <a:srgbClr val="363840"/>
                </a:solidFill>
                <a:latin typeface="Calibri"/>
                <a:cs typeface="Calibri"/>
              </a:rPr>
              <a:t>suicide</a:t>
            </a:r>
            <a:r>
              <a:rPr sz="2400" b="1" spc="-45" dirty="0">
                <a:solidFill>
                  <a:srgbClr val="363840"/>
                </a:solidFill>
                <a:latin typeface="Calibri"/>
                <a:cs typeface="Calibri"/>
              </a:rPr>
              <a:t> </a:t>
            </a:r>
            <a:r>
              <a:rPr sz="2400" dirty="0">
                <a:solidFill>
                  <a:srgbClr val="363840"/>
                </a:solidFill>
              </a:rPr>
              <a:t>(CDC,</a:t>
            </a:r>
            <a:r>
              <a:rPr sz="2400" spc="-55" dirty="0">
                <a:solidFill>
                  <a:srgbClr val="363840"/>
                </a:solidFill>
              </a:rPr>
              <a:t> </a:t>
            </a:r>
            <a:r>
              <a:rPr sz="2400" spc="-10" dirty="0">
                <a:solidFill>
                  <a:srgbClr val="363840"/>
                </a:solidFill>
              </a:rPr>
              <a:t>2020)</a:t>
            </a:r>
            <a:endParaRPr sz="2400" dirty="0">
              <a:solidFill>
                <a:srgbClr val="363840"/>
              </a:solidFill>
              <a:latin typeface="Calibri"/>
              <a:cs typeface="Calibri"/>
            </a:endParaRPr>
          </a:p>
          <a:p>
            <a:pPr marL="240029" marR="1927860" indent="-227329">
              <a:lnSpc>
                <a:spcPts val="2590"/>
              </a:lnSpc>
              <a:spcBef>
                <a:spcPts val="1035"/>
              </a:spcBef>
              <a:buFont typeface="Arial"/>
              <a:buChar char="•"/>
              <a:tabLst>
                <a:tab pos="241300" algn="l"/>
              </a:tabLst>
            </a:pPr>
            <a:r>
              <a:rPr sz="2400" dirty="0">
                <a:solidFill>
                  <a:srgbClr val="363840"/>
                </a:solidFill>
              </a:rPr>
              <a:t>90%</a:t>
            </a:r>
            <a:r>
              <a:rPr sz="2400" spc="-70" dirty="0">
                <a:solidFill>
                  <a:srgbClr val="363840"/>
                </a:solidFill>
              </a:rPr>
              <a:t> </a:t>
            </a:r>
            <a:r>
              <a:rPr sz="2400" dirty="0">
                <a:solidFill>
                  <a:srgbClr val="363840"/>
                </a:solidFill>
              </a:rPr>
              <a:t>of</a:t>
            </a:r>
            <a:r>
              <a:rPr sz="2400" spc="-55" dirty="0">
                <a:solidFill>
                  <a:srgbClr val="363840"/>
                </a:solidFill>
              </a:rPr>
              <a:t> </a:t>
            </a:r>
            <a:r>
              <a:rPr sz="2400" dirty="0">
                <a:solidFill>
                  <a:srgbClr val="363840"/>
                </a:solidFill>
              </a:rPr>
              <a:t>people</a:t>
            </a:r>
            <a:r>
              <a:rPr sz="2400" spc="-50" dirty="0">
                <a:solidFill>
                  <a:srgbClr val="363840"/>
                </a:solidFill>
              </a:rPr>
              <a:t> </a:t>
            </a:r>
            <a:r>
              <a:rPr sz="2400" dirty="0">
                <a:solidFill>
                  <a:srgbClr val="363840"/>
                </a:solidFill>
              </a:rPr>
              <a:t>who</a:t>
            </a:r>
            <a:r>
              <a:rPr sz="2400" spc="-65" dirty="0">
                <a:solidFill>
                  <a:srgbClr val="363840"/>
                </a:solidFill>
              </a:rPr>
              <a:t> </a:t>
            </a:r>
            <a:r>
              <a:rPr sz="2400" dirty="0">
                <a:solidFill>
                  <a:srgbClr val="363840"/>
                </a:solidFill>
              </a:rPr>
              <a:t>die</a:t>
            </a:r>
            <a:r>
              <a:rPr sz="2400" spc="-50" dirty="0">
                <a:solidFill>
                  <a:srgbClr val="363840"/>
                </a:solidFill>
              </a:rPr>
              <a:t> </a:t>
            </a:r>
            <a:r>
              <a:rPr sz="2400" dirty="0">
                <a:solidFill>
                  <a:srgbClr val="363840"/>
                </a:solidFill>
              </a:rPr>
              <a:t>from</a:t>
            </a:r>
            <a:r>
              <a:rPr sz="2400" spc="-50" dirty="0">
                <a:solidFill>
                  <a:srgbClr val="363840"/>
                </a:solidFill>
              </a:rPr>
              <a:t> </a:t>
            </a:r>
            <a:r>
              <a:rPr sz="2400" dirty="0">
                <a:solidFill>
                  <a:srgbClr val="363840"/>
                </a:solidFill>
              </a:rPr>
              <a:t>suicide</a:t>
            </a:r>
            <a:r>
              <a:rPr sz="2400" spc="-55" dirty="0">
                <a:solidFill>
                  <a:srgbClr val="363840"/>
                </a:solidFill>
              </a:rPr>
              <a:t> </a:t>
            </a:r>
            <a:r>
              <a:rPr sz="2400" dirty="0">
                <a:solidFill>
                  <a:srgbClr val="363840"/>
                </a:solidFill>
              </a:rPr>
              <a:t>have</a:t>
            </a:r>
            <a:r>
              <a:rPr sz="2400" spc="-50" dirty="0">
                <a:solidFill>
                  <a:srgbClr val="363840"/>
                </a:solidFill>
              </a:rPr>
              <a:t> </a:t>
            </a:r>
            <a:r>
              <a:rPr sz="2400" spc="-10" dirty="0">
                <a:solidFill>
                  <a:srgbClr val="363840"/>
                </a:solidFill>
              </a:rPr>
              <a:t>experienced</a:t>
            </a:r>
            <a:r>
              <a:rPr sz="2400" spc="-30" dirty="0">
                <a:solidFill>
                  <a:srgbClr val="363840"/>
                </a:solidFill>
              </a:rPr>
              <a:t> </a:t>
            </a:r>
            <a:r>
              <a:rPr sz="2400" dirty="0">
                <a:solidFill>
                  <a:srgbClr val="363840"/>
                </a:solidFill>
              </a:rPr>
              <a:t>a</a:t>
            </a:r>
            <a:r>
              <a:rPr sz="2400" spc="-55" dirty="0">
                <a:solidFill>
                  <a:srgbClr val="363840"/>
                </a:solidFill>
              </a:rPr>
              <a:t> </a:t>
            </a:r>
            <a:r>
              <a:rPr sz="2400" dirty="0">
                <a:solidFill>
                  <a:srgbClr val="363840"/>
                </a:solidFill>
              </a:rPr>
              <a:t>mental</a:t>
            </a:r>
            <a:r>
              <a:rPr sz="2400" spc="-50" dirty="0">
                <a:solidFill>
                  <a:srgbClr val="363840"/>
                </a:solidFill>
              </a:rPr>
              <a:t> </a:t>
            </a:r>
            <a:r>
              <a:rPr sz="2400" spc="-10" dirty="0">
                <a:solidFill>
                  <a:srgbClr val="363840"/>
                </a:solidFill>
              </a:rPr>
              <a:t>health 	concern/condition</a:t>
            </a:r>
            <a:r>
              <a:rPr sz="2400" spc="-65" dirty="0">
                <a:solidFill>
                  <a:srgbClr val="363840"/>
                </a:solidFill>
              </a:rPr>
              <a:t> </a:t>
            </a:r>
            <a:r>
              <a:rPr sz="2400" dirty="0">
                <a:solidFill>
                  <a:srgbClr val="363840"/>
                </a:solidFill>
              </a:rPr>
              <a:t>(e.g.,</a:t>
            </a:r>
            <a:r>
              <a:rPr sz="2400" spc="-70" dirty="0">
                <a:solidFill>
                  <a:srgbClr val="363840"/>
                </a:solidFill>
              </a:rPr>
              <a:t> </a:t>
            </a:r>
            <a:r>
              <a:rPr sz="2400" spc="-10" dirty="0">
                <a:solidFill>
                  <a:srgbClr val="363840"/>
                </a:solidFill>
              </a:rPr>
              <a:t>depression,</a:t>
            </a:r>
            <a:r>
              <a:rPr sz="2400" spc="-40" dirty="0">
                <a:solidFill>
                  <a:srgbClr val="363840"/>
                </a:solidFill>
              </a:rPr>
              <a:t> </a:t>
            </a:r>
            <a:r>
              <a:rPr sz="2400" spc="-25" dirty="0">
                <a:solidFill>
                  <a:srgbClr val="363840"/>
                </a:solidFill>
              </a:rPr>
              <a:t>anxiety,</a:t>
            </a:r>
            <a:r>
              <a:rPr sz="2400" spc="-50" dirty="0">
                <a:solidFill>
                  <a:srgbClr val="363840"/>
                </a:solidFill>
              </a:rPr>
              <a:t> </a:t>
            </a:r>
            <a:r>
              <a:rPr sz="2400" spc="-10" dirty="0">
                <a:solidFill>
                  <a:srgbClr val="363840"/>
                </a:solidFill>
              </a:rPr>
              <a:t>substance</a:t>
            </a:r>
            <a:r>
              <a:rPr sz="2400" spc="-50" dirty="0">
                <a:solidFill>
                  <a:srgbClr val="363840"/>
                </a:solidFill>
              </a:rPr>
              <a:t> </a:t>
            </a:r>
            <a:r>
              <a:rPr sz="2400" dirty="0">
                <a:solidFill>
                  <a:srgbClr val="363840"/>
                </a:solidFill>
              </a:rPr>
              <a:t>use,</a:t>
            </a:r>
            <a:r>
              <a:rPr sz="2400" spc="-50" dirty="0">
                <a:solidFill>
                  <a:srgbClr val="363840"/>
                </a:solidFill>
              </a:rPr>
              <a:t> </a:t>
            </a:r>
            <a:r>
              <a:rPr sz="2400" spc="-10" dirty="0">
                <a:solidFill>
                  <a:srgbClr val="363840"/>
                </a:solidFill>
              </a:rPr>
              <a:t>PTSD)</a:t>
            </a:r>
            <a:endParaRPr sz="2400" dirty="0">
              <a:solidFill>
                <a:srgbClr val="363840"/>
              </a:solidFill>
            </a:endParaRPr>
          </a:p>
          <a:p>
            <a:pPr marL="697230" lvl="1" indent="-227329">
              <a:lnSpc>
                <a:spcPct val="100000"/>
              </a:lnSpc>
              <a:spcBef>
                <a:spcPts val="180"/>
              </a:spcBef>
              <a:buFont typeface="Arial"/>
              <a:buChar char="•"/>
              <a:tabLst>
                <a:tab pos="697230" algn="l"/>
              </a:tabLst>
            </a:pPr>
            <a:r>
              <a:rPr sz="2400" dirty="0">
                <a:solidFill>
                  <a:srgbClr val="363840"/>
                </a:solidFill>
                <a:latin typeface="Calibri"/>
                <a:cs typeface="Calibri"/>
              </a:rPr>
              <a:t>Majority</a:t>
            </a:r>
            <a:r>
              <a:rPr sz="2400" spc="-50" dirty="0">
                <a:solidFill>
                  <a:srgbClr val="363840"/>
                </a:solidFill>
                <a:latin typeface="Calibri"/>
                <a:cs typeface="Calibri"/>
              </a:rPr>
              <a:t> </a:t>
            </a:r>
            <a:r>
              <a:rPr sz="2400" dirty="0">
                <a:solidFill>
                  <a:srgbClr val="363840"/>
                </a:solidFill>
                <a:latin typeface="Calibri"/>
                <a:cs typeface="Calibri"/>
              </a:rPr>
              <a:t>are</a:t>
            </a:r>
            <a:r>
              <a:rPr sz="2400" spc="-35" dirty="0">
                <a:solidFill>
                  <a:srgbClr val="363840"/>
                </a:solidFill>
                <a:latin typeface="Calibri"/>
                <a:cs typeface="Calibri"/>
              </a:rPr>
              <a:t> </a:t>
            </a:r>
            <a:r>
              <a:rPr sz="2400" dirty="0">
                <a:solidFill>
                  <a:srgbClr val="363840"/>
                </a:solidFill>
                <a:latin typeface="Calibri"/>
                <a:cs typeface="Calibri"/>
              </a:rPr>
              <a:t>not</a:t>
            </a:r>
            <a:r>
              <a:rPr sz="2400" spc="-45" dirty="0">
                <a:solidFill>
                  <a:srgbClr val="363840"/>
                </a:solidFill>
                <a:latin typeface="Calibri"/>
                <a:cs typeface="Calibri"/>
              </a:rPr>
              <a:t> </a:t>
            </a:r>
            <a:r>
              <a:rPr sz="2400" spc="-10" dirty="0">
                <a:solidFill>
                  <a:srgbClr val="363840"/>
                </a:solidFill>
                <a:latin typeface="Calibri"/>
                <a:cs typeface="Calibri"/>
              </a:rPr>
              <a:t>engaged</a:t>
            </a:r>
            <a:r>
              <a:rPr sz="2400" spc="-40" dirty="0">
                <a:solidFill>
                  <a:srgbClr val="363840"/>
                </a:solidFill>
                <a:latin typeface="Calibri"/>
                <a:cs typeface="Calibri"/>
              </a:rPr>
              <a:t> </a:t>
            </a:r>
            <a:r>
              <a:rPr sz="2400" dirty="0">
                <a:solidFill>
                  <a:srgbClr val="363840"/>
                </a:solidFill>
                <a:latin typeface="Calibri"/>
                <a:cs typeface="Calibri"/>
              </a:rPr>
              <a:t>in</a:t>
            </a:r>
            <a:r>
              <a:rPr sz="2400" spc="-40" dirty="0">
                <a:solidFill>
                  <a:srgbClr val="363840"/>
                </a:solidFill>
                <a:latin typeface="Calibri"/>
                <a:cs typeface="Calibri"/>
              </a:rPr>
              <a:t> </a:t>
            </a:r>
            <a:r>
              <a:rPr sz="2400" dirty="0">
                <a:solidFill>
                  <a:srgbClr val="363840"/>
                </a:solidFill>
                <a:latin typeface="Calibri"/>
                <a:cs typeface="Calibri"/>
              </a:rPr>
              <a:t>services</a:t>
            </a:r>
            <a:r>
              <a:rPr sz="2400" spc="-40" dirty="0">
                <a:solidFill>
                  <a:srgbClr val="363840"/>
                </a:solidFill>
                <a:latin typeface="Calibri"/>
                <a:cs typeface="Calibri"/>
              </a:rPr>
              <a:t> </a:t>
            </a:r>
            <a:r>
              <a:rPr sz="2400" dirty="0">
                <a:solidFill>
                  <a:srgbClr val="363840"/>
                </a:solidFill>
                <a:latin typeface="Calibri"/>
                <a:cs typeface="Calibri"/>
              </a:rPr>
              <a:t>(NAMI,</a:t>
            </a:r>
            <a:r>
              <a:rPr sz="2400" spc="-40" dirty="0">
                <a:solidFill>
                  <a:srgbClr val="363840"/>
                </a:solidFill>
                <a:latin typeface="Calibri"/>
                <a:cs typeface="Calibri"/>
              </a:rPr>
              <a:t> </a:t>
            </a:r>
            <a:r>
              <a:rPr sz="2400" spc="-10" dirty="0">
                <a:solidFill>
                  <a:srgbClr val="363840"/>
                </a:solidFill>
                <a:latin typeface="Calibri"/>
                <a:cs typeface="Calibri"/>
              </a:rPr>
              <a:t>2023)</a:t>
            </a:r>
            <a:endParaRPr lang="en-US" sz="2400" dirty="0">
              <a:solidFill>
                <a:srgbClr val="363840"/>
              </a:solidFill>
              <a:latin typeface="Calibri"/>
              <a:cs typeface="Calibri"/>
            </a:endParaRPr>
          </a:p>
        </p:txBody>
      </p:sp>
      <p:sp>
        <p:nvSpPr>
          <p:cNvPr id="5" name="Slide Number Placeholder 3">
            <a:extLst>
              <a:ext uri="{FF2B5EF4-FFF2-40B4-BE49-F238E27FC236}">
                <a16:creationId xmlns:a16="http://schemas.microsoft.com/office/drawing/2014/main" id="{D2EEE061-CDF3-8140-D570-79A11D1F8F1C}"/>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4</a:t>
            </a:fld>
            <a:endParaRPr lang="en-US" dirty="0"/>
          </a:p>
        </p:txBody>
      </p:sp>
    </p:spTree>
    <p:extLst>
      <p:ext uri="{BB962C8B-B14F-4D97-AF65-F5344CB8AC3E}">
        <p14:creationId xmlns:p14="http://schemas.microsoft.com/office/powerpoint/2010/main" val="371587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g object 18">
            <a:extLst>
              <a:ext uri="{FF2B5EF4-FFF2-40B4-BE49-F238E27FC236}">
                <a16:creationId xmlns:a16="http://schemas.microsoft.com/office/drawing/2014/main" id="{AB36783C-F3CB-1DDA-7D4F-720909EC90C3}"/>
              </a:ext>
            </a:extLst>
          </p:cNvPr>
          <p:cNvPicPr/>
          <p:nvPr/>
        </p:nvPicPr>
        <p:blipFill>
          <a:blip r:embed="rId2" cstate="print"/>
          <a:stretch>
            <a:fillRect/>
          </a:stretch>
        </p:blipFill>
        <p:spPr>
          <a:xfrm>
            <a:off x="2906801" y="1387706"/>
            <a:ext cx="6378398" cy="4715714"/>
          </a:xfrm>
          <a:prstGeom prst="rect">
            <a:avLst/>
          </a:prstGeom>
        </p:spPr>
      </p:pic>
      <p:sp>
        <p:nvSpPr>
          <p:cNvPr id="2" name="object 2"/>
          <p:cNvSpPr txBox="1"/>
          <p:nvPr/>
        </p:nvSpPr>
        <p:spPr>
          <a:xfrm>
            <a:off x="4724400" y="2743200"/>
            <a:ext cx="2847340" cy="1863331"/>
          </a:xfrm>
          <a:prstGeom prst="rect">
            <a:avLst/>
          </a:prstGeom>
        </p:spPr>
        <p:txBody>
          <a:bodyPr vert="horz" wrap="square" lIns="0" tIns="67310" rIns="0" bIns="0" rtlCol="0">
            <a:spAutoFit/>
          </a:bodyPr>
          <a:lstStyle/>
          <a:p>
            <a:pPr marL="12065" marR="5080" lvl="0" indent="0" algn="ctr" defTabSz="914400" eaLnBrk="1" fontAlgn="auto" latinLnBrk="0" hangingPunct="1">
              <a:lnSpc>
                <a:spcPts val="3460"/>
              </a:lnSpc>
              <a:spcBef>
                <a:spcPts val="530"/>
              </a:spcBef>
              <a:spcAft>
                <a:spcPts val="0"/>
              </a:spcAft>
              <a:buClrTx/>
              <a:buSzTx/>
              <a:buFontTx/>
              <a:buNone/>
              <a:tabLst/>
              <a:defRPr/>
            </a:pPr>
            <a:r>
              <a:rPr kumimoji="0" sz="3200" b="1" i="0" u="none" strike="noStrike" kern="0" cap="none" spc="-10" normalizeH="0" baseline="0" noProof="0" dirty="0">
                <a:ln>
                  <a:noFill/>
                </a:ln>
                <a:solidFill>
                  <a:srgbClr val="363840"/>
                </a:solidFill>
                <a:effectLst/>
                <a:uLnTx/>
                <a:uFillTx/>
                <a:latin typeface="Calibri"/>
                <a:cs typeface="Calibri"/>
              </a:rPr>
              <a:t>Cultural </a:t>
            </a:r>
            <a:r>
              <a:rPr kumimoji="0" sz="3200" b="1" i="0" u="none" strike="noStrike" kern="0" cap="none" spc="0" normalizeH="0" baseline="0" noProof="0" dirty="0">
                <a:ln>
                  <a:noFill/>
                </a:ln>
                <a:solidFill>
                  <a:srgbClr val="363840"/>
                </a:solidFill>
                <a:effectLst/>
                <a:uLnTx/>
                <a:uFillTx/>
                <a:latin typeface="Calibri"/>
                <a:cs typeface="Calibri"/>
              </a:rPr>
              <a:t>Influences</a:t>
            </a:r>
            <a:r>
              <a:rPr kumimoji="0" sz="3200" b="1" i="0" u="none" strike="noStrike" kern="0" cap="none" spc="-35" normalizeH="0" baseline="0" noProof="0" dirty="0">
                <a:ln>
                  <a:noFill/>
                </a:ln>
                <a:solidFill>
                  <a:srgbClr val="363840"/>
                </a:solidFill>
                <a:effectLst/>
                <a:uLnTx/>
                <a:uFillTx/>
                <a:latin typeface="Calibri"/>
                <a:cs typeface="Calibri"/>
              </a:rPr>
              <a:t> </a:t>
            </a:r>
            <a:r>
              <a:rPr kumimoji="0" sz="3200" b="1" i="0" u="none" strike="noStrike" kern="0" cap="none" spc="0" normalizeH="0" baseline="0" noProof="0" dirty="0">
                <a:ln>
                  <a:noFill/>
                </a:ln>
                <a:solidFill>
                  <a:srgbClr val="363840"/>
                </a:solidFill>
                <a:effectLst/>
                <a:uLnTx/>
                <a:uFillTx/>
                <a:latin typeface="Calibri"/>
                <a:cs typeface="Calibri"/>
              </a:rPr>
              <a:t>of</a:t>
            </a:r>
            <a:r>
              <a:rPr kumimoji="0" sz="3200" b="1" i="0" u="none" strike="noStrike" kern="0" cap="none" spc="-35" normalizeH="0" baseline="0" noProof="0" dirty="0">
                <a:ln>
                  <a:noFill/>
                </a:ln>
                <a:solidFill>
                  <a:srgbClr val="363840"/>
                </a:solidFill>
                <a:effectLst/>
                <a:uLnTx/>
                <a:uFillTx/>
                <a:latin typeface="Calibri"/>
                <a:cs typeface="Calibri"/>
              </a:rPr>
              <a:t> </a:t>
            </a:r>
            <a:r>
              <a:rPr kumimoji="0" sz="3200" b="1" i="0" u="none" strike="noStrike" kern="0" cap="none" spc="-25" normalizeH="0" baseline="0" noProof="0" dirty="0">
                <a:ln>
                  <a:noFill/>
                </a:ln>
                <a:solidFill>
                  <a:srgbClr val="363840"/>
                </a:solidFill>
                <a:effectLst/>
                <a:uLnTx/>
                <a:uFillTx/>
                <a:latin typeface="Calibri"/>
                <a:cs typeface="Calibri"/>
              </a:rPr>
              <a:t>the </a:t>
            </a:r>
            <a:r>
              <a:rPr kumimoji="0" sz="3200" b="1" i="0" u="none" strike="noStrike" kern="0" cap="none" spc="-10" normalizeH="0" baseline="0" noProof="0" dirty="0">
                <a:ln>
                  <a:noFill/>
                </a:ln>
                <a:solidFill>
                  <a:srgbClr val="363840"/>
                </a:solidFill>
                <a:effectLst/>
                <a:uLnTx/>
                <a:uFillTx/>
                <a:latin typeface="Calibri"/>
                <a:cs typeface="Calibri"/>
              </a:rPr>
              <a:t>Construction Industry</a:t>
            </a:r>
            <a:endParaRPr kumimoji="0" sz="3200" b="0" i="0" u="none" strike="noStrike" kern="0" cap="none" spc="0" normalizeH="0" baseline="0" noProof="0" dirty="0">
              <a:ln>
                <a:noFill/>
              </a:ln>
              <a:solidFill>
                <a:srgbClr val="363840"/>
              </a:solidFill>
              <a:effectLst/>
              <a:uLnTx/>
              <a:uFillTx/>
              <a:latin typeface="Calibri"/>
              <a:cs typeface="Calibri"/>
            </a:endParaRPr>
          </a:p>
        </p:txBody>
      </p:sp>
      <p:sp>
        <p:nvSpPr>
          <p:cNvPr id="4" name="object 4"/>
          <p:cNvSpPr txBox="1"/>
          <p:nvPr/>
        </p:nvSpPr>
        <p:spPr>
          <a:xfrm>
            <a:off x="610616" y="3019805"/>
            <a:ext cx="2136775" cy="1120820"/>
          </a:xfrm>
          <a:prstGeom prst="rect">
            <a:avLst/>
          </a:prstGeom>
        </p:spPr>
        <p:txBody>
          <a:bodyPr vert="horz" wrap="square" lIns="0" tIns="12700" rIns="0" bIns="0" rtlCol="0">
            <a:spAutoFit/>
          </a:bodyPr>
          <a:lstStyle/>
          <a:p>
            <a:pPr marL="12065" marR="5080" lvl="0" indent="-3175" algn="ctr" defTabSz="914400" eaLnBrk="1" fontAlgn="auto" latinLnBrk="0" hangingPunct="1">
              <a:lnSpc>
                <a:spcPct val="100000"/>
              </a:lnSpc>
              <a:spcBef>
                <a:spcPts val="100"/>
              </a:spcBef>
              <a:spcAft>
                <a:spcPts val="0"/>
              </a:spcAft>
              <a:buClrTx/>
              <a:buSzTx/>
              <a:buFontTx/>
              <a:buNone/>
              <a:tabLst/>
              <a:defRPr/>
            </a:pPr>
            <a:r>
              <a:rPr kumimoji="0" lang="en-US" sz="2400" b="0" i="0" u="none" strike="noStrike" kern="0" cap="none" spc="0" normalizeH="0" baseline="0" noProof="0" dirty="0">
                <a:ln>
                  <a:noFill/>
                </a:ln>
                <a:solidFill>
                  <a:srgbClr val="363840"/>
                </a:solidFill>
                <a:effectLst/>
                <a:uLnTx/>
                <a:uFillTx/>
                <a:latin typeface="Calibri"/>
                <a:cs typeface="Calibri"/>
              </a:rPr>
              <a:t>Generational </a:t>
            </a:r>
            <a:r>
              <a:rPr lang="en-US" sz="2400" kern="1200" spc="-20" dirty="0">
                <a:solidFill>
                  <a:srgbClr val="363840"/>
                </a:solidFill>
                <a:latin typeface="Calibri"/>
                <a:ea typeface="+mj-ea"/>
                <a:cs typeface="Calibri"/>
              </a:rPr>
              <a:t>differences</a:t>
            </a:r>
            <a:r>
              <a:rPr kumimoji="0" lang="en-US" sz="2400" b="0" i="0" u="none" strike="noStrike" kern="0" cap="none" spc="0" normalizeH="0" baseline="0" noProof="0" dirty="0">
                <a:ln>
                  <a:noFill/>
                </a:ln>
                <a:solidFill>
                  <a:srgbClr val="363840"/>
                </a:solidFill>
                <a:effectLst/>
                <a:uLnTx/>
                <a:uFillTx/>
                <a:latin typeface="Calibri"/>
                <a:cs typeface="Calibri"/>
              </a:rPr>
              <a:t> in the workforce</a:t>
            </a:r>
            <a:endParaRPr kumimoji="0" sz="2400" b="0" i="0" u="none" strike="noStrike" kern="0" cap="none" spc="0" normalizeH="0" baseline="0" noProof="0" dirty="0">
              <a:ln>
                <a:noFill/>
              </a:ln>
              <a:solidFill>
                <a:srgbClr val="363840"/>
              </a:solidFill>
              <a:effectLst/>
              <a:uLnTx/>
              <a:uFillTx/>
              <a:latin typeface="Calibri"/>
              <a:cs typeface="Calibri"/>
            </a:endParaRPr>
          </a:p>
        </p:txBody>
      </p:sp>
      <p:sp>
        <p:nvSpPr>
          <p:cNvPr id="5" name="object 5"/>
          <p:cNvSpPr txBox="1"/>
          <p:nvPr/>
        </p:nvSpPr>
        <p:spPr>
          <a:xfrm>
            <a:off x="1005839" y="5055616"/>
            <a:ext cx="2552700" cy="1123315"/>
          </a:xfrm>
          <a:prstGeom prst="rect">
            <a:avLst/>
          </a:prstGeom>
        </p:spPr>
        <p:txBody>
          <a:bodyPr vert="horz" wrap="square" lIns="0" tIns="12700" rIns="0" bIns="0" rtlCol="0">
            <a:spAutoFit/>
          </a:bodyPr>
          <a:lstStyle/>
          <a:p>
            <a:pPr marL="12065" marR="5080" lvl="0" indent="-1905" algn="ctr"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rgbClr val="363840"/>
                </a:solidFill>
                <a:effectLst/>
                <a:uLnTx/>
                <a:uFillTx/>
                <a:latin typeface="Calibri"/>
                <a:cs typeface="Calibri"/>
              </a:rPr>
              <a:t>Financial</a:t>
            </a:r>
            <a:r>
              <a:rPr kumimoji="0" sz="2400" b="0" i="0" u="none" strike="noStrike" kern="0" cap="none" spc="-10" normalizeH="0" baseline="0" noProof="0" dirty="0">
                <a:ln>
                  <a:noFill/>
                </a:ln>
                <a:solidFill>
                  <a:srgbClr val="363840"/>
                </a:solidFill>
                <a:effectLst/>
                <a:uLnTx/>
                <a:uFillTx/>
                <a:latin typeface="Calibri"/>
                <a:cs typeface="Calibri"/>
              </a:rPr>
              <a:t> strain</a:t>
            </a:r>
            <a:r>
              <a:rPr kumimoji="0" sz="2400" b="0" i="0" u="none" strike="noStrike" kern="0" cap="none" spc="600" normalizeH="0" baseline="0" noProof="0" dirty="0">
                <a:ln>
                  <a:noFill/>
                </a:ln>
                <a:solidFill>
                  <a:srgbClr val="363840"/>
                </a:solidFill>
                <a:effectLst/>
                <a:uLnTx/>
                <a:uFillTx/>
                <a:latin typeface="Calibri"/>
                <a:cs typeface="Calibri"/>
              </a:rPr>
              <a:t> </a:t>
            </a:r>
            <a:r>
              <a:rPr kumimoji="0" sz="2400" b="0" i="0" u="none" strike="noStrike" kern="0" cap="none" spc="0" normalizeH="0" baseline="0" noProof="0" dirty="0">
                <a:ln>
                  <a:noFill/>
                </a:ln>
                <a:solidFill>
                  <a:srgbClr val="363840"/>
                </a:solidFill>
                <a:effectLst/>
                <a:uLnTx/>
                <a:uFillTx/>
                <a:latin typeface="Calibri"/>
                <a:cs typeface="Calibri"/>
              </a:rPr>
              <a:t>(e.g.,</a:t>
            </a:r>
            <a:r>
              <a:rPr kumimoji="0" sz="2400" b="0" i="0" u="none" strike="noStrike" kern="0" cap="none" spc="-60" normalizeH="0" baseline="0" noProof="0" dirty="0">
                <a:ln>
                  <a:noFill/>
                </a:ln>
                <a:solidFill>
                  <a:srgbClr val="363840"/>
                </a:solidFill>
                <a:effectLst/>
                <a:uLnTx/>
                <a:uFillTx/>
                <a:latin typeface="Calibri"/>
                <a:cs typeface="Calibri"/>
              </a:rPr>
              <a:t> </a:t>
            </a:r>
            <a:r>
              <a:rPr kumimoji="0" sz="2400" b="0" i="0" u="none" strike="noStrike" kern="0" cap="none" spc="0" normalizeH="0" baseline="0" noProof="0" dirty="0">
                <a:ln>
                  <a:noFill/>
                </a:ln>
                <a:solidFill>
                  <a:srgbClr val="363840"/>
                </a:solidFill>
                <a:effectLst/>
                <a:uLnTx/>
                <a:uFillTx/>
                <a:latin typeface="Calibri"/>
                <a:cs typeface="Calibri"/>
              </a:rPr>
              <a:t>seasonal</a:t>
            </a:r>
            <a:r>
              <a:rPr kumimoji="0" sz="2400" b="0" i="0" u="none" strike="noStrike" kern="0" cap="none" spc="-35" normalizeH="0" baseline="0" noProof="0" dirty="0">
                <a:ln>
                  <a:noFill/>
                </a:ln>
                <a:solidFill>
                  <a:srgbClr val="363840"/>
                </a:solidFill>
                <a:effectLst/>
                <a:uLnTx/>
                <a:uFillTx/>
                <a:latin typeface="Calibri"/>
                <a:cs typeface="Calibri"/>
              </a:rPr>
              <a:t> </a:t>
            </a:r>
            <a:r>
              <a:rPr kumimoji="0" sz="2400" b="0" i="0" u="none" strike="noStrike" kern="0" cap="none" spc="-10" normalizeH="0" baseline="0" noProof="0" dirty="0">
                <a:ln>
                  <a:noFill/>
                </a:ln>
                <a:solidFill>
                  <a:srgbClr val="363840"/>
                </a:solidFill>
                <a:effectLst/>
                <a:uLnTx/>
                <a:uFillTx/>
                <a:latin typeface="Calibri"/>
                <a:cs typeface="Calibri"/>
              </a:rPr>
              <a:t>work, inconsistency)</a:t>
            </a:r>
            <a:endParaRPr kumimoji="0" sz="2400" b="0" i="0" u="none" strike="noStrike" kern="0" cap="none" spc="0" normalizeH="0" baseline="0" noProof="0" dirty="0">
              <a:ln>
                <a:noFill/>
              </a:ln>
              <a:solidFill>
                <a:srgbClr val="363840"/>
              </a:solidFill>
              <a:effectLst/>
              <a:uLnTx/>
              <a:uFillTx/>
              <a:latin typeface="Calibri"/>
              <a:cs typeface="Calibri"/>
            </a:endParaRPr>
          </a:p>
        </p:txBody>
      </p:sp>
      <p:sp>
        <p:nvSpPr>
          <p:cNvPr id="6" name="object 6"/>
          <p:cNvSpPr txBox="1"/>
          <p:nvPr/>
        </p:nvSpPr>
        <p:spPr>
          <a:xfrm>
            <a:off x="8570214" y="1056894"/>
            <a:ext cx="2821940" cy="1122680"/>
          </a:xfrm>
          <a:prstGeom prst="rect">
            <a:avLst/>
          </a:prstGeom>
        </p:spPr>
        <p:txBody>
          <a:bodyPr vert="horz" wrap="square" lIns="0" tIns="12700" rIns="0" bIns="0" rtlCol="0">
            <a:spAutoFit/>
          </a:bodyPr>
          <a:lstStyle/>
          <a:p>
            <a:pPr marL="12700" marR="5080" lvl="0" indent="-635" algn="ctr"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rgbClr val="363840"/>
                </a:solidFill>
                <a:effectLst/>
                <a:uLnTx/>
                <a:uFillTx/>
                <a:latin typeface="Calibri"/>
                <a:cs typeface="Calibri"/>
              </a:rPr>
              <a:t>Being</a:t>
            </a:r>
            <a:r>
              <a:rPr kumimoji="0" sz="2400" b="0" i="0" u="none" strike="noStrike" kern="0" cap="none" spc="-45" normalizeH="0" baseline="0" noProof="0" dirty="0">
                <a:ln>
                  <a:noFill/>
                </a:ln>
                <a:solidFill>
                  <a:srgbClr val="363840"/>
                </a:solidFill>
                <a:effectLst/>
                <a:uLnTx/>
                <a:uFillTx/>
                <a:latin typeface="Calibri"/>
                <a:cs typeface="Calibri"/>
              </a:rPr>
              <a:t> </a:t>
            </a:r>
            <a:r>
              <a:rPr kumimoji="0" sz="2400" b="0" i="0" u="none" strike="noStrike" kern="0" cap="none" spc="0" normalizeH="0" baseline="0" noProof="0" dirty="0">
                <a:ln>
                  <a:noFill/>
                </a:ln>
                <a:solidFill>
                  <a:srgbClr val="363840"/>
                </a:solidFill>
                <a:effectLst/>
                <a:uLnTx/>
                <a:uFillTx/>
                <a:latin typeface="Calibri"/>
                <a:cs typeface="Calibri"/>
              </a:rPr>
              <a:t>tough</a:t>
            </a:r>
            <a:r>
              <a:rPr kumimoji="0" sz="2400" b="0" i="0" u="none" strike="noStrike" kern="0" cap="none" spc="-30" normalizeH="0" baseline="0" noProof="0" dirty="0">
                <a:ln>
                  <a:noFill/>
                </a:ln>
                <a:solidFill>
                  <a:srgbClr val="363840"/>
                </a:solidFill>
                <a:effectLst/>
                <a:uLnTx/>
                <a:uFillTx/>
                <a:latin typeface="Calibri"/>
                <a:cs typeface="Calibri"/>
              </a:rPr>
              <a:t> </a:t>
            </a:r>
            <a:r>
              <a:rPr kumimoji="0" sz="2400" b="0" i="0" u="none" strike="noStrike" kern="0" cap="none" spc="-25" normalizeH="0" baseline="0" noProof="0" dirty="0">
                <a:ln>
                  <a:noFill/>
                </a:ln>
                <a:solidFill>
                  <a:srgbClr val="363840"/>
                </a:solidFill>
                <a:effectLst/>
                <a:uLnTx/>
                <a:uFillTx/>
                <a:latin typeface="Calibri"/>
                <a:cs typeface="Calibri"/>
              </a:rPr>
              <a:t>and </a:t>
            </a:r>
            <a:r>
              <a:rPr kumimoji="0" sz="2400" b="0" i="0" u="none" strike="noStrike" kern="0" cap="none" spc="0" normalizeH="0" baseline="0" noProof="0" dirty="0">
                <a:ln>
                  <a:noFill/>
                </a:ln>
                <a:solidFill>
                  <a:srgbClr val="363840"/>
                </a:solidFill>
                <a:effectLst/>
                <a:uLnTx/>
                <a:uFillTx/>
                <a:latin typeface="Calibri"/>
                <a:cs typeface="Calibri"/>
              </a:rPr>
              <a:t>strong</a:t>
            </a:r>
            <a:r>
              <a:rPr kumimoji="0" sz="2400" b="0" i="0" u="none" strike="noStrike" kern="0" cap="none" spc="-85" normalizeH="0" baseline="0" noProof="0" dirty="0">
                <a:ln>
                  <a:noFill/>
                </a:ln>
                <a:solidFill>
                  <a:srgbClr val="363840"/>
                </a:solidFill>
                <a:effectLst/>
                <a:uLnTx/>
                <a:uFillTx/>
                <a:latin typeface="Calibri"/>
                <a:cs typeface="Calibri"/>
              </a:rPr>
              <a:t> </a:t>
            </a:r>
            <a:r>
              <a:rPr kumimoji="0" sz="2400" b="0" i="0" u="none" strike="noStrike" kern="0" cap="none" spc="0" normalizeH="0" baseline="0" noProof="0" dirty="0">
                <a:ln>
                  <a:noFill/>
                </a:ln>
                <a:solidFill>
                  <a:srgbClr val="363840"/>
                </a:solidFill>
                <a:effectLst/>
                <a:uLnTx/>
                <a:uFillTx/>
                <a:latin typeface="Calibri"/>
                <a:cs typeface="Calibri"/>
              </a:rPr>
              <a:t>are</a:t>
            </a:r>
            <a:r>
              <a:rPr kumimoji="0" sz="2400" b="0" i="0" u="none" strike="noStrike" kern="0" cap="none" spc="-70" normalizeH="0" baseline="0" noProof="0" dirty="0">
                <a:ln>
                  <a:noFill/>
                </a:ln>
                <a:solidFill>
                  <a:srgbClr val="363840"/>
                </a:solidFill>
                <a:effectLst/>
                <a:uLnTx/>
                <a:uFillTx/>
                <a:latin typeface="Calibri"/>
                <a:cs typeface="Calibri"/>
              </a:rPr>
              <a:t> </a:t>
            </a:r>
            <a:r>
              <a:rPr kumimoji="0" sz="2400" b="0" i="0" u="none" strike="noStrike" kern="0" cap="none" spc="-10" normalizeH="0" baseline="0" noProof="0" dirty="0">
                <a:ln>
                  <a:noFill/>
                </a:ln>
                <a:solidFill>
                  <a:srgbClr val="363840"/>
                </a:solidFill>
                <a:effectLst/>
                <a:uLnTx/>
                <a:uFillTx/>
                <a:latin typeface="Calibri"/>
                <a:cs typeface="Calibri"/>
              </a:rPr>
              <a:t>emphasized </a:t>
            </a:r>
            <a:r>
              <a:rPr kumimoji="0" sz="2400" b="0" i="0" u="none" strike="noStrike" kern="0" cap="none" spc="0" normalizeH="0" baseline="0" noProof="0" dirty="0">
                <a:ln>
                  <a:noFill/>
                </a:ln>
                <a:solidFill>
                  <a:srgbClr val="363840"/>
                </a:solidFill>
                <a:effectLst/>
                <a:uLnTx/>
                <a:uFillTx/>
                <a:latin typeface="Calibri"/>
                <a:cs typeface="Calibri"/>
              </a:rPr>
              <a:t>and</a:t>
            </a:r>
            <a:r>
              <a:rPr kumimoji="0" sz="2400" b="0" i="0" u="none" strike="noStrike" kern="0" cap="none" spc="-30" normalizeH="0" baseline="0" noProof="0" dirty="0">
                <a:ln>
                  <a:noFill/>
                </a:ln>
                <a:solidFill>
                  <a:srgbClr val="363840"/>
                </a:solidFill>
                <a:effectLst/>
                <a:uLnTx/>
                <a:uFillTx/>
                <a:latin typeface="Calibri"/>
                <a:cs typeface="Calibri"/>
              </a:rPr>
              <a:t> </a:t>
            </a:r>
            <a:r>
              <a:rPr kumimoji="0" sz="2400" b="0" i="0" u="none" strike="noStrike" kern="0" cap="none" spc="0" normalizeH="0" baseline="0" noProof="0" dirty="0">
                <a:ln>
                  <a:noFill/>
                </a:ln>
                <a:solidFill>
                  <a:srgbClr val="363840"/>
                </a:solidFill>
                <a:effectLst/>
                <a:uLnTx/>
                <a:uFillTx/>
                <a:latin typeface="Calibri"/>
                <a:cs typeface="Calibri"/>
              </a:rPr>
              <a:t>highly</a:t>
            </a:r>
            <a:r>
              <a:rPr kumimoji="0" sz="2400" b="0" i="0" u="none" strike="noStrike" kern="0" cap="none" spc="-25" normalizeH="0" baseline="0" noProof="0" dirty="0">
                <a:ln>
                  <a:noFill/>
                </a:ln>
                <a:solidFill>
                  <a:srgbClr val="363840"/>
                </a:solidFill>
                <a:effectLst/>
                <a:uLnTx/>
                <a:uFillTx/>
                <a:latin typeface="Calibri"/>
                <a:cs typeface="Calibri"/>
              </a:rPr>
              <a:t> </a:t>
            </a:r>
            <a:r>
              <a:rPr kumimoji="0" sz="2400" b="0" i="0" u="none" strike="noStrike" kern="0" cap="none" spc="-10" normalizeH="0" baseline="0" noProof="0" dirty="0">
                <a:ln>
                  <a:noFill/>
                </a:ln>
                <a:solidFill>
                  <a:srgbClr val="363840"/>
                </a:solidFill>
                <a:effectLst/>
                <a:uLnTx/>
                <a:uFillTx/>
                <a:latin typeface="Calibri"/>
                <a:cs typeface="Calibri"/>
              </a:rPr>
              <a:t>valued</a:t>
            </a:r>
            <a:endParaRPr kumimoji="0" sz="2400" b="0" i="0" u="none" strike="noStrike" kern="0" cap="none" spc="0" normalizeH="0" baseline="0" noProof="0" dirty="0">
              <a:ln>
                <a:noFill/>
              </a:ln>
              <a:solidFill>
                <a:srgbClr val="363840"/>
              </a:solidFill>
              <a:effectLst/>
              <a:uLnTx/>
              <a:uFillTx/>
              <a:latin typeface="Calibri"/>
              <a:cs typeface="Calibri"/>
            </a:endParaRPr>
          </a:p>
        </p:txBody>
      </p:sp>
      <p:sp>
        <p:nvSpPr>
          <p:cNvPr id="7" name="object 7"/>
          <p:cNvSpPr txBox="1"/>
          <p:nvPr/>
        </p:nvSpPr>
        <p:spPr>
          <a:xfrm>
            <a:off x="9440926" y="3014979"/>
            <a:ext cx="1832610" cy="1122680"/>
          </a:xfrm>
          <a:prstGeom prst="rect">
            <a:avLst/>
          </a:prstGeom>
        </p:spPr>
        <p:txBody>
          <a:bodyPr vert="horz" wrap="square" lIns="0" tIns="12700" rIns="0" bIns="0" rtlCol="0">
            <a:spAutoFit/>
          </a:bodyPr>
          <a:lstStyle/>
          <a:p>
            <a:pPr marL="12065" marR="5080" lvl="0" indent="1905" algn="ctr"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rgbClr val="363840"/>
                </a:solidFill>
                <a:effectLst/>
                <a:uLnTx/>
                <a:uFillTx/>
                <a:latin typeface="Calibri"/>
                <a:cs typeface="Calibri"/>
              </a:rPr>
              <a:t>Long </a:t>
            </a:r>
            <a:r>
              <a:rPr kumimoji="0" sz="2400" b="0" i="0" u="none" strike="noStrike" kern="0" cap="none" spc="-10" normalizeH="0" baseline="0" noProof="0" dirty="0">
                <a:ln>
                  <a:noFill/>
                </a:ln>
                <a:solidFill>
                  <a:srgbClr val="363840"/>
                </a:solidFill>
                <a:effectLst/>
                <a:uLnTx/>
                <a:uFillTx/>
                <a:latin typeface="Calibri"/>
                <a:cs typeface="Calibri"/>
              </a:rPr>
              <a:t>hours </a:t>
            </a:r>
            <a:r>
              <a:rPr kumimoji="0" sz="2400" b="0" i="0" u="none" strike="noStrike" kern="0" cap="none" spc="0" normalizeH="0" baseline="0" noProof="0" dirty="0">
                <a:ln>
                  <a:noFill/>
                </a:ln>
                <a:solidFill>
                  <a:srgbClr val="363840"/>
                </a:solidFill>
                <a:effectLst/>
                <a:uLnTx/>
                <a:uFillTx/>
                <a:latin typeface="Calibri"/>
                <a:cs typeface="Calibri"/>
              </a:rPr>
              <a:t>and</a:t>
            </a:r>
            <a:r>
              <a:rPr kumimoji="0" sz="2400" b="0" i="0" u="none" strike="noStrike" kern="0" cap="none" spc="-30" normalizeH="0" baseline="0" noProof="0" dirty="0">
                <a:ln>
                  <a:noFill/>
                </a:ln>
                <a:solidFill>
                  <a:srgbClr val="363840"/>
                </a:solidFill>
                <a:effectLst/>
                <a:uLnTx/>
                <a:uFillTx/>
                <a:latin typeface="Calibri"/>
                <a:cs typeface="Calibri"/>
              </a:rPr>
              <a:t> </a:t>
            </a:r>
            <a:r>
              <a:rPr kumimoji="0" sz="2400" b="0" i="0" u="none" strike="noStrike" kern="0" cap="none" spc="0" normalizeH="0" baseline="0" noProof="0" dirty="0">
                <a:ln>
                  <a:noFill/>
                </a:ln>
                <a:solidFill>
                  <a:srgbClr val="363840"/>
                </a:solidFill>
                <a:effectLst/>
                <a:uLnTx/>
                <a:uFillTx/>
                <a:latin typeface="Calibri"/>
                <a:cs typeface="Calibri"/>
              </a:rPr>
              <a:t>time</a:t>
            </a:r>
            <a:r>
              <a:rPr kumimoji="0" sz="2400" b="0" i="0" u="none" strike="noStrike" kern="0" cap="none" spc="-40" normalizeH="0" baseline="0" noProof="0" dirty="0">
                <a:ln>
                  <a:noFill/>
                </a:ln>
                <a:solidFill>
                  <a:srgbClr val="363840"/>
                </a:solidFill>
                <a:effectLst/>
                <a:uLnTx/>
                <a:uFillTx/>
                <a:latin typeface="Calibri"/>
                <a:cs typeface="Calibri"/>
              </a:rPr>
              <a:t> </a:t>
            </a:r>
            <a:r>
              <a:rPr kumimoji="0" sz="2400" b="0" i="0" u="none" strike="noStrike" kern="0" cap="none" spc="-20" normalizeH="0" baseline="0" noProof="0" dirty="0">
                <a:ln>
                  <a:noFill/>
                </a:ln>
                <a:solidFill>
                  <a:srgbClr val="363840"/>
                </a:solidFill>
                <a:effectLst/>
                <a:uLnTx/>
                <a:uFillTx/>
                <a:latin typeface="Calibri"/>
                <a:cs typeface="Calibri"/>
              </a:rPr>
              <a:t>away </a:t>
            </a:r>
            <a:r>
              <a:rPr kumimoji="0" sz="2400" b="0" i="0" u="none" strike="noStrike" kern="0" cap="none" spc="0" normalizeH="0" baseline="0" noProof="0" dirty="0">
                <a:ln>
                  <a:noFill/>
                </a:ln>
                <a:solidFill>
                  <a:srgbClr val="363840"/>
                </a:solidFill>
                <a:effectLst/>
                <a:uLnTx/>
                <a:uFillTx/>
                <a:latin typeface="Calibri"/>
                <a:cs typeface="Calibri"/>
              </a:rPr>
              <a:t>from</a:t>
            </a:r>
            <a:r>
              <a:rPr kumimoji="0" sz="2400" b="0" i="0" u="none" strike="noStrike" kern="0" cap="none" spc="-60" normalizeH="0" baseline="0" noProof="0" dirty="0">
                <a:ln>
                  <a:noFill/>
                </a:ln>
                <a:solidFill>
                  <a:srgbClr val="363840"/>
                </a:solidFill>
                <a:effectLst/>
                <a:uLnTx/>
                <a:uFillTx/>
                <a:latin typeface="Calibri"/>
                <a:cs typeface="Calibri"/>
              </a:rPr>
              <a:t> </a:t>
            </a:r>
            <a:r>
              <a:rPr kumimoji="0" sz="2400" b="0" i="0" u="none" strike="noStrike" kern="0" cap="none" spc="-10" normalizeH="0" baseline="0" noProof="0" dirty="0">
                <a:ln>
                  <a:noFill/>
                </a:ln>
                <a:solidFill>
                  <a:srgbClr val="363840"/>
                </a:solidFill>
                <a:effectLst/>
                <a:uLnTx/>
                <a:uFillTx/>
                <a:latin typeface="Calibri"/>
                <a:cs typeface="Calibri"/>
              </a:rPr>
              <a:t>family</a:t>
            </a:r>
            <a:endParaRPr kumimoji="0" sz="2400" b="0" i="0" u="none" strike="noStrike" kern="0" cap="none" spc="0" normalizeH="0" baseline="0" noProof="0" dirty="0">
              <a:ln>
                <a:noFill/>
              </a:ln>
              <a:solidFill>
                <a:srgbClr val="363840"/>
              </a:solidFill>
              <a:effectLst/>
              <a:uLnTx/>
              <a:uFillTx/>
              <a:latin typeface="Calibri"/>
              <a:cs typeface="Calibri"/>
            </a:endParaRPr>
          </a:p>
        </p:txBody>
      </p:sp>
      <p:sp>
        <p:nvSpPr>
          <p:cNvPr id="8" name="object 8"/>
          <p:cNvSpPr txBox="1"/>
          <p:nvPr/>
        </p:nvSpPr>
        <p:spPr>
          <a:xfrm>
            <a:off x="8714485" y="5071617"/>
            <a:ext cx="2705100" cy="1122680"/>
          </a:xfrm>
          <a:prstGeom prst="rect">
            <a:avLst/>
          </a:prstGeom>
        </p:spPr>
        <p:txBody>
          <a:bodyPr vert="horz" wrap="square" lIns="0" tIns="12700" rIns="0" bIns="0" rtlCol="0">
            <a:spAutoFit/>
          </a:bodyPr>
          <a:lstStyle/>
          <a:p>
            <a:pPr marL="12700" marR="5080" lvl="0" indent="-635" algn="ctr"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rgbClr val="363840"/>
                </a:solidFill>
                <a:effectLst/>
                <a:uLnTx/>
                <a:uFillTx/>
                <a:latin typeface="Calibri"/>
                <a:cs typeface="Calibri"/>
              </a:rPr>
              <a:t>Chronic</a:t>
            </a:r>
            <a:r>
              <a:rPr kumimoji="0" sz="2400" b="0" i="0" u="none" strike="noStrike" kern="0" cap="none" spc="-60" normalizeH="0" baseline="0" noProof="0" dirty="0">
                <a:ln>
                  <a:noFill/>
                </a:ln>
                <a:solidFill>
                  <a:srgbClr val="363840"/>
                </a:solidFill>
                <a:effectLst/>
                <a:uLnTx/>
                <a:uFillTx/>
                <a:latin typeface="Calibri"/>
                <a:cs typeface="Calibri"/>
              </a:rPr>
              <a:t> </a:t>
            </a:r>
            <a:r>
              <a:rPr kumimoji="0" sz="2400" b="0" i="0" u="none" strike="noStrike" kern="0" cap="none" spc="0" normalizeH="0" baseline="0" noProof="0" dirty="0">
                <a:ln>
                  <a:noFill/>
                </a:ln>
                <a:solidFill>
                  <a:srgbClr val="363840"/>
                </a:solidFill>
                <a:effectLst/>
                <a:uLnTx/>
                <a:uFillTx/>
                <a:latin typeface="Calibri"/>
                <a:cs typeface="Calibri"/>
              </a:rPr>
              <a:t>pain</a:t>
            </a:r>
            <a:r>
              <a:rPr kumimoji="0" sz="2400" b="0" i="0" u="none" strike="noStrike" kern="0" cap="none" spc="-55" normalizeH="0" baseline="0" noProof="0" dirty="0">
                <a:ln>
                  <a:noFill/>
                </a:ln>
                <a:solidFill>
                  <a:srgbClr val="363840"/>
                </a:solidFill>
                <a:effectLst/>
                <a:uLnTx/>
                <a:uFillTx/>
                <a:latin typeface="Calibri"/>
                <a:cs typeface="Calibri"/>
              </a:rPr>
              <a:t> </a:t>
            </a:r>
            <a:r>
              <a:rPr kumimoji="0" sz="2400" b="0" i="0" u="none" strike="noStrike" kern="0" cap="none" spc="-20" normalizeH="0" baseline="0" noProof="0" dirty="0">
                <a:ln>
                  <a:noFill/>
                </a:ln>
                <a:solidFill>
                  <a:srgbClr val="363840"/>
                </a:solidFill>
                <a:effectLst/>
                <a:uLnTx/>
                <a:uFillTx/>
                <a:latin typeface="Calibri"/>
                <a:cs typeface="Calibri"/>
              </a:rPr>
              <a:t>from </a:t>
            </a:r>
            <a:r>
              <a:rPr kumimoji="0" sz="2400" b="0" i="0" u="none" strike="noStrike" kern="0" cap="none" spc="0" normalizeH="0" baseline="0" noProof="0" dirty="0">
                <a:ln>
                  <a:noFill/>
                </a:ln>
                <a:solidFill>
                  <a:srgbClr val="363840"/>
                </a:solidFill>
                <a:effectLst/>
                <a:uLnTx/>
                <a:uFillTx/>
                <a:latin typeface="Calibri"/>
                <a:cs typeface="Calibri"/>
              </a:rPr>
              <a:t>highly</a:t>
            </a:r>
            <a:r>
              <a:rPr kumimoji="0" sz="2400" b="0" i="0" u="none" strike="noStrike" kern="0" cap="none" spc="-35" normalizeH="0" baseline="0" noProof="0" dirty="0">
                <a:ln>
                  <a:noFill/>
                </a:ln>
                <a:solidFill>
                  <a:srgbClr val="363840"/>
                </a:solidFill>
                <a:effectLst/>
                <a:uLnTx/>
                <a:uFillTx/>
                <a:latin typeface="Calibri"/>
                <a:cs typeface="Calibri"/>
              </a:rPr>
              <a:t> </a:t>
            </a:r>
            <a:r>
              <a:rPr kumimoji="0" sz="2400" b="0" i="0" u="none" strike="noStrike" kern="0" cap="none" spc="-10" normalizeH="0" baseline="0" noProof="0" dirty="0">
                <a:ln>
                  <a:noFill/>
                </a:ln>
                <a:solidFill>
                  <a:srgbClr val="363840"/>
                </a:solidFill>
                <a:effectLst/>
                <a:uLnTx/>
                <a:uFillTx/>
                <a:latin typeface="Calibri"/>
                <a:cs typeface="Calibri"/>
              </a:rPr>
              <a:t>physical</a:t>
            </a:r>
            <a:r>
              <a:rPr kumimoji="0" sz="2400" b="0" i="0" u="none" strike="noStrike" kern="0" cap="none" spc="-35" normalizeH="0" baseline="0" noProof="0" dirty="0">
                <a:ln>
                  <a:noFill/>
                </a:ln>
                <a:solidFill>
                  <a:srgbClr val="363840"/>
                </a:solidFill>
                <a:effectLst/>
                <a:uLnTx/>
                <a:uFillTx/>
                <a:latin typeface="Calibri"/>
                <a:cs typeface="Calibri"/>
              </a:rPr>
              <a:t> </a:t>
            </a:r>
            <a:r>
              <a:rPr kumimoji="0" sz="2400" b="0" i="0" u="none" strike="noStrike" kern="0" cap="none" spc="-10" normalizeH="0" baseline="0" noProof="0" dirty="0">
                <a:ln>
                  <a:noFill/>
                </a:ln>
                <a:solidFill>
                  <a:srgbClr val="363840"/>
                </a:solidFill>
                <a:effectLst/>
                <a:uLnTx/>
                <a:uFillTx/>
                <a:latin typeface="Calibri"/>
                <a:cs typeface="Calibri"/>
              </a:rPr>
              <a:t>nature </a:t>
            </a:r>
            <a:r>
              <a:rPr kumimoji="0" sz="2400" b="0" i="0" u="none" strike="noStrike" kern="0" cap="none" spc="0" normalizeH="0" baseline="0" noProof="0" dirty="0">
                <a:ln>
                  <a:noFill/>
                </a:ln>
                <a:solidFill>
                  <a:srgbClr val="363840"/>
                </a:solidFill>
                <a:effectLst/>
                <a:uLnTx/>
                <a:uFillTx/>
                <a:latin typeface="Calibri"/>
                <a:cs typeface="Calibri"/>
              </a:rPr>
              <a:t>of</a:t>
            </a:r>
            <a:r>
              <a:rPr kumimoji="0" sz="2400" b="0" i="0" u="none" strike="noStrike" kern="0" cap="none" spc="-35" normalizeH="0" baseline="0" noProof="0" dirty="0">
                <a:ln>
                  <a:noFill/>
                </a:ln>
                <a:solidFill>
                  <a:srgbClr val="363840"/>
                </a:solidFill>
                <a:effectLst/>
                <a:uLnTx/>
                <a:uFillTx/>
                <a:latin typeface="Calibri"/>
                <a:cs typeface="Calibri"/>
              </a:rPr>
              <a:t> </a:t>
            </a:r>
            <a:r>
              <a:rPr kumimoji="0" sz="2400" b="0" i="0" u="none" strike="noStrike" kern="0" cap="none" spc="0" normalizeH="0" baseline="0" noProof="0" dirty="0">
                <a:ln>
                  <a:noFill/>
                </a:ln>
                <a:solidFill>
                  <a:srgbClr val="363840"/>
                </a:solidFill>
                <a:effectLst/>
                <a:uLnTx/>
                <a:uFillTx/>
                <a:latin typeface="Calibri"/>
                <a:cs typeface="Calibri"/>
              </a:rPr>
              <a:t>the</a:t>
            </a:r>
            <a:r>
              <a:rPr kumimoji="0" sz="2400" b="0" i="0" u="none" strike="noStrike" kern="0" cap="none" spc="-30" normalizeH="0" baseline="0" noProof="0" dirty="0">
                <a:ln>
                  <a:noFill/>
                </a:ln>
                <a:solidFill>
                  <a:srgbClr val="363840"/>
                </a:solidFill>
                <a:effectLst/>
                <a:uLnTx/>
                <a:uFillTx/>
                <a:latin typeface="Calibri"/>
                <a:cs typeface="Calibri"/>
              </a:rPr>
              <a:t> </a:t>
            </a:r>
            <a:r>
              <a:rPr kumimoji="0" sz="2400" b="0" i="0" u="none" strike="noStrike" kern="0" cap="none" spc="-20" normalizeH="0" baseline="0" noProof="0" dirty="0">
                <a:ln>
                  <a:noFill/>
                </a:ln>
                <a:solidFill>
                  <a:srgbClr val="363840"/>
                </a:solidFill>
                <a:effectLst/>
                <a:uLnTx/>
                <a:uFillTx/>
                <a:latin typeface="Calibri"/>
                <a:cs typeface="Calibri"/>
              </a:rPr>
              <a:t>work</a:t>
            </a:r>
            <a:endParaRPr kumimoji="0" sz="2400" b="0" i="0" u="none" strike="noStrike" kern="0" cap="none" spc="0" normalizeH="0" baseline="0" noProof="0" dirty="0">
              <a:ln>
                <a:noFill/>
              </a:ln>
              <a:solidFill>
                <a:srgbClr val="363840"/>
              </a:solidFill>
              <a:effectLst/>
              <a:uLnTx/>
              <a:uFillTx/>
              <a:latin typeface="Calibri"/>
              <a:cs typeface="Calibri"/>
            </a:endParaRPr>
          </a:p>
        </p:txBody>
      </p:sp>
      <p:sp>
        <p:nvSpPr>
          <p:cNvPr id="10" name="object 3">
            <a:extLst>
              <a:ext uri="{FF2B5EF4-FFF2-40B4-BE49-F238E27FC236}">
                <a16:creationId xmlns:a16="http://schemas.microsoft.com/office/drawing/2014/main" id="{545701F8-31D7-9188-7C10-02430184835C}"/>
              </a:ext>
            </a:extLst>
          </p:cNvPr>
          <p:cNvSpPr txBox="1">
            <a:spLocks/>
          </p:cNvSpPr>
          <p:nvPr/>
        </p:nvSpPr>
        <p:spPr>
          <a:xfrm>
            <a:off x="996441" y="1361948"/>
            <a:ext cx="2691765" cy="39179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12700">
              <a:lnSpc>
                <a:spcPct val="100000"/>
              </a:lnSpc>
              <a:spcBef>
                <a:spcPts val="100"/>
              </a:spcBef>
            </a:pPr>
            <a:r>
              <a:rPr lang="en-US" sz="2400" spc="-20" dirty="0">
                <a:solidFill>
                  <a:srgbClr val="363840"/>
                </a:solidFill>
                <a:latin typeface="Calibri"/>
                <a:cs typeface="Calibri"/>
              </a:rPr>
              <a:t>Deadline-</a:t>
            </a:r>
            <a:r>
              <a:rPr lang="en-US" sz="2400" dirty="0">
                <a:solidFill>
                  <a:srgbClr val="363840"/>
                </a:solidFill>
                <a:latin typeface="Calibri"/>
                <a:cs typeface="Calibri"/>
              </a:rPr>
              <a:t>driven</a:t>
            </a:r>
            <a:r>
              <a:rPr lang="en-US" sz="2400" spc="-15" dirty="0">
                <a:solidFill>
                  <a:srgbClr val="363840"/>
                </a:solidFill>
                <a:latin typeface="Calibri"/>
                <a:cs typeface="Calibri"/>
              </a:rPr>
              <a:t> </a:t>
            </a:r>
            <a:r>
              <a:rPr lang="en-US" sz="2400" spc="-20" dirty="0">
                <a:solidFill>
                  <a:srgbClr val="363840"/>
                </a:solidFill>
                <a:latin typeface="Calibri"/>
                <a:cs typeface="Calibri"/>
              </a:rPr>
              <a:t>work</a:t>
            </a:r>
            <a:endParaRPr lang="en-US" sz="2400" dirty="0">
              <a:solidFill>
                <a:srgbClr val="363840"/>
              </a:solidFill>
              <a:latin typeface="Calibri"/>
              <a:cs typeface="Calibri"/>
            </a:endParaRPr>
          </a:p>
        </p:txBody>
      </p:sp>
      <p:sp>
        <p:nvSpPr>
          <p:cNvPr id="12" name="Slide Number Placeholder 3">
            <a:extLst>
              <a:ext uri="{FF2B5EF4-FFF2-40B4-BE49-F238E27FC236}">
                <a16:creationId xmlns:a16="http://schemas.microsoft.com/office/drawing/2014/main" id="{B85A0826-4F60-8756-D03B-2CD5ADC833A1}"/>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B3FDAB6-5725-0AB5-4B69-89BF39A78278}"/>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5291A52D-5BFB-4395-3DF6-B2344648698D}"/>
              </a:ext>
            </a:extLst>
          </p:cNvPr>
          <p:cNvSpPr txBox="1">
            <a:spLocks noGrp="1"/>
          </p:cNvSpPr>
          <p:nvPr>
            <p:ph type="title"/>
          </p:nvPr>
        </p:nvSpPr>
        <p:spPr>
          <a:xfrm>
            <a:off x="533400" y="3003563"/>
            <a:ext cx="7597775" cy="850874"/>
          </a:xfrm>
          <a:prstGeom prst="rect">
            <a:avLst/>
          </a:prstGeom>
        </p:spPr>
        <p:txBody>
          <a:bodyPr vert="horz" wrap="square" lIns="0" tIns="106045" rIns="0" bIns="0" rtlCol="0">
            <a:spAutoFit/>
          </a:bodyPr>
          <a:lstStyle/>
          <a:p>
            <a:pPr marL="12700" marR="5080">
              <a:lnSpc>
                <a:spcPts val="5830"/>
              </a:lnSpc>
              <a:spcBef>
                <a:spcPts val="835"/>
              </a:spcBef>
            </a:pPr>
            <a:r>
              <a:rPr lang="en-US" sz="5000" spc="-40" dirty="0">
                <a:solidFill>
                  <a:srgbClr val="363840"/>
                </a:solidFill>
                <a:latin typeface="Segoe UI" panose="020B0502040204020203" pitchFamily="34" charset="0"/>
                <a:cs typeface="Segoe UI" panose="020B0502040204020203" pitchFamily="34" charset="0"/>
              </a:rPr>
              <a:t>Program Overview</a:t>
            </a:r>
            <a:endParaRPr sz="5000" dirty="0">
              <a:solidFill>
                <a:srgbClr val="363840"/>
              </a:solidFill>
              <a:latin typeface="Segoe UI" panose="020B0502040204020203" pitchFamily="34" charset="0"/>
              <a:cs typeface="Segoe UI" panose="020B0502040204020203" pitchFamily="34" charset="0"/>
            </a:endParaRPr>
          </a:p>
        </p:txBody>
      </p:sp>
      <p:sp>
        <p:nvSpPr>
          <p:cNvPr id="8" name="object 4">
            <a:extLst>
              <a:ext uri="{FF2B5EF4-FFF2-40B4-BE49-F238E27FC236}">
                <a16:creationId xmlns:a16="http://schemas.microsoft.com/office/drawing/2014/main" id="{0B78A751-26DA-D06E-2884-F0A997E1EB55}"/>
              </a:ext>
            </a:extLst>
          </p:cNvPr>
          <p:cNvSpPr txBox="1"/>
          <p:nvPr/>
        </p:nvSpPr>
        <p:spPr>
          <a:xfrm>
            <a:off x="808538" y="6483707"/>
            <a:ext cx="6934200" cy="266740"/>
          </a:xfrm>
          <a:prstGeom prst="rect">
            <a:avLst/>
          </a:prstGeom>
        </p:spPr>
        <p:txBody>
          <a:bodyPr vert="horz" wrap="square" lIns="0" tIns="20320" rIns="0" bIns="0" rtlCol="0">
            <a:spAutoFit/>
          </a:bodyPr>
          <a:lstStyle/>
          <a:p>
            <a:pPr marL="12700" marR="0" lvl="0" indent="0" algn="ctr" defTabSz="914400" eaLnBrk="1" fontAlgn="auto" latinLnBrk="0" hangingPunct="1">
              <a:lnSpc>
                <a:spcPct val="100000"/>
              </a:lnSpc>
              <a:spcBef>
                <a:spcPts val="160"/>
              </a:spcBef>
              <a:spcAft>
                <a:spcPts val="0"/>
              </a:spcAft>
              <a:buClrTx/>
              <a:buSzTx/>
              <a:buFontTx/>
              <a:buNone/>
              <a:tabLst/>
              <a:defRPr/>
            </a:pPr>
            <a:r>
              <a:rPr kumimoji="0" sz="800" b="0" i="0" u="none" strike="noStrike" kern="0" cap="none" spc="0" normalizeH="0" baseline="0" noProof="0" dirty="0">
                <a:ln>
                  <a:noFill/>
                </a:ln>
                <a:solidFill>
                  <a:srgbClr val="A6A6A6"/>
                </a:solidFill>
                <a:effectLst/>
                <a:uLnTx/>
                <a:uFillTx/>
                <a:latin typeface="Yu Gothic UI"/>
                <a:cs typeface="Yu Gothic UI"/>
              </a:rPr>
              <a:t>This</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presentation</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contains</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proprietary information and</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may</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not</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be</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shared</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or</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distributed</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without</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the</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written</a:t>
            </a:r>
            <a:r>
              <a:rPr kumimoji="0" sz="800" b="0" i="0" u="none" strike="noStrike" kern="0" cap="none" spc="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consent</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of</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Youturn</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2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Confidential</a:t>
            </a:r>
            <a:r>
              <a:rPr kumimoji="0" sz="800" b="0" i="0" u="none" strike="noStrike" kern="0" cap="none" spc="2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202</a:t>
            </a:r>
            <a:r>
              <a:rPr kumimoji="0" lang="en-US" sz="800" b="0" i="0" u="none" strike="noStrike" kern="0" cap="none" spc="0" normalizeH="0" baseline="0" noProof="0" dirty="0">
                <a:ln>
                  <a:noFill/>
                </a:ln>
                <a:solidFill>
                  <a:srgbClr val="A6A6A6"/>
                </a:solidFill>
                <a:effectLst/>
                <a:uLnTx/>
                <a:uFillTx/>
                <a:latin typeface="Yu Gothic UI"/>
                <a:cs typeface="Yu Gothic UI"/>
              </a:rPr>
              <a:t>5</a:t>
            </a:r>
            <a:r>
              <a:rPr kumimoji="0" sz="800" b="0" i="0" u="none" strike="noStrike" kern="0" cap="none" spc="0" normalizeH="0" baseline="0" noProof="0" dirty="0">
                <a:ln>
                  <a:noFill/>
                </a:ln>
                <a:solidFill>
                  <a:srgbClr val="A6A6A6"/>
                </a:solidFill>
                <a:effectLst/>
                <a:uLnTx/>
                <a:uFillTx/>
                <a:latin typeface="Yu Gothic UI"/>
                <a:cs typeface="Yu Gothic UI"/>
              </a:rPr>
              <a:t> Youturn</a:t>
            </a:r>
            <a:r>
              <a:rPr kumimoji="0" sz="800" b="0" i="0" u="none" strike="noStrike" kern="0" cap="none" spc="-2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Health,</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Inc.</a:t>
            </a:r>
            <a:r>
              <a:rPr kumimoji="0" sz="800" b="0" i="0" u="none" strike="noStrike" kern="0" cap="none" spc="-10"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All</a:t>
            </a:r>
            <a:r>
              <a:rPr kumimoji="0" sz="800" b="0" i="0" u="none" strike="noStrike" kern="0" cap="none" spc="-15" normalizeH="0" baseline="0" noProof="0" dirty="0">
                <a:ln>
                  <a:noFill/>
                </a:ln>
                <a:solidFill>
                  <a:srgbClr val="A6A6A6"/>
                </a:solidFill>
                <a:effectLst/>
                <a:uLnTx/>
                <a:uFillTx/>
                <a:latin typeface="Yu Gothic UI"/>
                <a:cs typeface="Yu Gothic UI"/>
              </a:rPr>
              <a:t> </a:t>
            </a:r>
            <a:r>
              <a:rPr kumimoji="0" sz="800" b="0" i="0" u="none" strike="noStrike" kern="0" cap="none" spc="0" normalizeH="0" baseline="0" noProof="0" dirty="0">
                <a:ln>
                  <a:noFill/>
                </a:ln>
                <a:solidFill>
                  <a:srgbClr val="A6A6A6"/>
                </a:solidFill>
                <a:effectLst/>
                <a:uLnTx/>
                <a:uFillTx/>
                <a:latin typeface="Yu Gothic UI"/>
                <a:cs typeface="Yu Gothic UI"/>
              </a:rPr>
              <a:t>rights</a:t>
            </a:r>
            <a:r>
              <a:rPr kumimoji="0" sz="800" b="0" i="0" u="none" strike="noStrike" kern="0" cap="none" spc="-10" normalizeH="0" baseline="0" noProof="0" dirty="0">
                <a:ln>
                  <a:noFill/>
                </a:ln>
                <a:solidFill>
                  <a:srgbClr val="A6A6A6"/>
                </a:solidFill>
                <a:effectLst/>
                <a:uLnTx/>
                <a:uFillTx/>
                <a:latin typeface="Yu Gothic UI"/>
                <a:cs typeface="Yu Gothic UI"/>
              </a:rPr>
              <a:t> reserved.</a:t>
            </a:r>
            <a:endParaRPr kumimoji="0" sz="800" b="0" i="0" u="none" strike="noStrike" kern="0" cap="none" spc="0" normalizeH="0" baseline="0" noProof="0" dirty="0">
              <a:ln>
                <a:noFill/>
              </a:ln>
              <a:solidFill>
                <a:sysClr val="windowText" lastClr="000000"/>
              </a:solidFill>
              <a:effectLst/>
              <a:uLnTx/>
              <a:uFillTx/>
              <a:latin typeface="Yu Gothic UI"/>
              <a:cs typeface="Yu Gothic UI"/>
            </a:endParaRPr>
          </a:p>
        </p:txBody>
      </p:sp>
    </p:spTree>
    <p:extLst>
      <p:ext uri="{BB962C8B-B14F-4D97-AF65-F5344CB8AC3E}">
        <p14:creationId xmlns:p14="http://schemas.microsoft.com/office/powerpoint/2010/main" val="260811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2195A-6B8E-807D-30D3-4F71B43948F9}"/>
              </a:ext>
            </a:extLst>
          </p:cNvPr>
          <p:cNvSpPr txBox="1"/>
          <p:nvPr/>
        </p:nvSpPr>
        <p:spPr>
          <a:xfrm>
            <a:off x="540913" y="1966414"/>
            <a:ext cx="9893897" cy="4524315"/>
          </a:xfrm>
          <a:prstGeom prst="rect">
            <a:avLst/>
          </a:prstGeom>
          <a:noFill/>
        </p:spPr>
        <p:txBody>
          <a:bodyPr wrap="square" rtlCol="0">
            <a:spAutoFit/>
          </a:bodyPr>
          <a:lstStyle/>
          <a:p>
            <a:pPr marL="0" marR="0">
              <a:spcBef>
                <a:spcPts val="0"/>
              </a:spcBef>
            </a:pPr>
            <a:r>
              <a:rPr lang="en-US" b="1" dirty="0">
                <a:solidFill>
                  <a:srgbClr val="2461FF"/>
                </a:solidFill>
                <a:effectLst/>
                <a:latin typeface="+mn-lt"/>
                <a:ea typeface="Calibri" panose="020F0502020204030204" pitchFamily="34" charset="0"/>
                <a:cs typeface="Times New Roman" panose="02020603050405020304" pitchFamily="18" charset="0"/>
              </a:rPr>
              <a:t>Asking for Help</a:t>
            </a:r>
          </a:p>
          <a:p>
            <a:pPr marL="285750" marR="0" indent="-285750">
              <a:spcBef>
                <a:spcPts val="600"/>
              </a:spcBef>
              <a:buFont typeface="Arial" panose="020B0604020202020204" pitchFamily="34" charset="0"/>
              <a:buChar char="•"/>
            </a:pPr>
            <a:r>
              <a:rPr lang="en-US" dirty="0">
                <a:solidFill>
                  <a:srgbClr val="363840"/>
                </a:solidFill>
                <a:effectLst/>
                <a:latin typeface="+mn-lt"/>
                <a:ea typeface="Calibri" panose="020F0502020204030204" pitchFamily="34" charset="0"/>
                <a:cs typeface="Times New Roman" panose="02020603050405020304" pitchFamily="18" charset="0"/>
              </a:rPr>
              <a:t>Only a small percentage of individuals ever reach out for help</a:t>
            </a:r>
          </a:p>
          <a:p>
            <a:pPr marL="285750" marR="0" indent="-285750">
              <a:spcBef>
                <a:spcPts val="600"/>
              </a:spcBef>
              <a:buFont typeface="Arial" panose="020B0604020202020204" pitchFamily="34" charset="0"/>
              <a:buChar char="•"/>
            </a:pPr>
            <a:r>
              <a:rPr lang="en-US" dirty="0">
                <a:solidFill>
                  <a:srgbClr val="363840"/>
                </a:solidFill>
                <a:latin typeface="+mn-lt"/>
                <a:ea typeface="Calibri" panose="020F0502020204030204" pitchFamily="34" charset="0"/>
                <a:cs typeface="Times New Roman" panose="02020603050405020304" pitchFamily="18" charset="0"/>
              </a:rPr>
              <a:t>What about the individuals and family members who are struggling and will never reach traditional treatment?</a:t>
            </a:r>
          </a:p>
          <a:p>
            <a:pPr marR="0">
              <a:spcBef>
                <a:spcPts val="0"/>
              </a:spcBef>
            </a:pPr>
            <a:endParaRPr lang="en-US" sz="1400"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a:p>
            <a:pPr marL="0" marR="0">
              <a:spcBef>
                <a:spcPts val="0"/>
              </a:spcBef>
            </a:pPr>
            <a:r>
              <a:rPr lang="en-US" b="1" dirty="0">
                <a:solidFill>
                  <a:srgbClr val="2461FF"/>
                </a:solidFill>
                <a:effectLst/>
                <a:latin typeface="+mn-lt"/>
                <a:ea typeface="Calibri" panose="020F0502020204030204" pitchFamily="34" charset="0"/>
                <a:cs typeface="Times New Roman" panose="02020603050405020304" pitchFamily="18" charset="0"/>
              </a:rPr>
              <a:t>Family Support</a:t>
            </a:r>
          </a:p>
          <a:p>
            <a:pPr marL="285750" marR="0" indent="-285750">
              <a:spcBef>
                <a:spcPts val="600"/>
              </a:spcBef>
              <a:buFont typeface="Arial" panose="020B0604020202020204" pitchFamily="34" charset="0"/>
              <a:buChar char="•"/>
            </a:pPr>
            <a:r>
              <a:rPr lang="en-US" dirty="0">
                <a:solidFill>
                  <a:srgbClr val="363840"/>
                </a:solidFill>
                <a:latin typeface="+mn-lt"/>
                <a:ea typeface="Calibri" panose="020F0502020204030204" pitchFamily="34" charset="0"/>
                <a:cs typeface="Times New Roman" panose="02020603050405020304" pitchFamily="18" charset="0"/>
              </a:rPr>
              <a:t>Overall, the family is not well supported</a:t>
            </a:r>
            <a:endParaRPr lang="en-US" dirty="0">
              <a:solidFill>
                <a:srgbClr val="363840"/>
              </a:solidFill>
              <a:effectLst/>
              <a:latin typeface="+mn-lt"/>
              <a:ea typeface="Calibri" panose="020F0502020204030204" pitchFamily="34" charset="0"/>
              <a:cs typeface="Times New Roman" panose="02020603050405020304" pitchFamily="18" charset="0"/>
            </a:endParaRPr>
          </a:p>
          <a:p>
            <a:pPr marL="285750" marR="0" indent="-285750">
              <a:spcBef>
                <a:spcPts val="600"/>
              </a:spcBef>
              <a:buFont typeface="Arial" panose="020B0604020202020204" pitchFamily="34" charset="0"/>
              <a:buChar char="•"/>
            </a:pPr>
            <a:r>
              <a:rPr lang="en-US" dirty="0">
                <a:solidFill>
                  <a:srgbClr val="363840"/>
                </a:solidFill>
                <a:effectLst/>
                <a:latin typeface="+mn-lt"/>
                <a:ea typeface="Calibri" panose="020F0502020204030204" pitchFamily="34" charset="0"/>
                <a:cs typeface="Times New Roman" panose="02020603050405020304" pitchFamily="18" charset="0"/>
              </a:rPr>
              <a:t>The focus is pri</a:t>
            </a:r>
            <a:r>
              <a:rPr lang="en-US" dirty="0">
                <a:solidFill>
                  <a:srgbClr val="363840"/>
                </a:solidFill>
                <a:latin typeface="+mn-lt"/>
                <a:ea typeface="Calibri" panose="020F0502020204030204" pitchFamily="34" charset="0"/>
                <a:cs typeface="Times New Roman" panose="02020603050405020304" pitchFamily="18" charset="0"/>
              </a:rPr>
              <a:t>marily on the individual (which makes sense), but there is a tremendous need for family members to be supported as well</a:t>
            </a:r>
          </a:p>
          <a:p>
            <a:pPr marR="0">
              <a:spcBef>
                <a:spcPts val="0"/>
              </a:spcBef>
            </a:pPr>
            <a:endParaRPr lang="en-US" sz="1400" b="1" dirty="0">
              <a:solidFill>
                <a:schemeClr val="tx1">
                  <a:lumMod val="50000"/>
                  <a:lumOff val="50000"/>
                </a:schemeClr>
              </a:solidFill>
              <a:latin typeface="+mn-lt"/>
              <a:ea typeface="Calibri" panose="020F0502020204030204" pitchFamily="34" charset="0"/>
              <a:cs typeface="Times New Roman" panose="02020603050405020304" pitchFamily="18" charset="0"/>
            </a:endParaRPr>
          </a:p>
          <a:p>
            <a:pPr marL="0" marR="0">
              <a:spcBef>
                <a:spcPts val="0"/>
              </a:spcBef>
            </a:pPr>
            <a:r>
              <a:rPr lang="en-US" b="1" dirty="0">
                <a:solidFill>
                  <a:srgbClr val="2461FF"/>
                </a:solidFill>
                <a:effectLst/>
                <a:latin typeface="+mn-lt"/>
                <a:ea typeface="Calibri" panose="020F0502020204030204" pitchFamily="34" charset="0"/>
                <a:cs typeface="Times New Roman" panose="02020603050405020304" pitchFamily="18" charset="0"/>
              </a:rPr>
              <a:t>Engagement</a:t>
            </a:r>
          </a:p>
          <a:p>
            <a:pPr marL="285750" indent="-285750">
              <a:spcBef>
                <a:spcPts val="600"/>
              </a:spcBef>
              <a:buFont typeface="Arial" panose="020B0604020202020204" pitchFamily="34" charset="0"/>
              <a:buChar char="•"/>
            </a:pPr>
            <a:r>
              <a:rPr lang="en-US" dirty="0">
                <a:solidFill>
                  <a:srgbClr val="363840"/>
                </a:solidFill>
                <a:latin typeface="+mn-lt"/>
                <a:ea typeface="Calibri" panose="020F0502020204030204" pitchFamily="34" charset="0"/>
                <a:cs typeface="Times New Roman" panose="02020603050405020304" pitchFamily="18" charset="0"/>
              </a:rPr>
              <a:t>75% of people who remain engaged (no matter what treatment modality) will reach recovery or remission</a:t>
            </a:r>
          </a:p>
          <a:p>
            <a:pPr marL="285750" indent="-285750">
              <a:spcBef>
                <a:spcPts val="600"/>
              </a:spcBef>
              <a:buFont typeface="Arial" panose="020B0604020202020204" pitchFamily="34" charset="0"/>
              <a:buChar char="•"/>
            </a:pPr>
            <a:r>
              <a:rPr lang="en-US" dirty="0">
                <a:solidFill>
                  <a:srgbClr val="363840"/>
                </a:solidFill>
                <a:latin typeface="+mn-lt"/>
                <a:ea typeface="Calibri" panose="020F0502020204030204" pitchFamily="34" charset="0"/>
                <a:cs typeface="Times New Roman" panose="02020603050405020304" pitchFamily="18" charset="0"/>
              </a:rPr>
              <a:t>Problem: People do not remain committed and engaged in the process</a:t>
            </a:r>
            <a:endParaRPr lang="en-US" dirty="0">
              <a:solidFill>
                <a:srgbClr val="363840"/>
              </a:solidFill>
              <a:effectLst/>
              <a:latin typeface="+mn-lt"/>
              <a:ea typeface="Calibri" panose="020F0502020204030204" pitchFamily="34" charset="0"/>
              <a:cs typeface="Times New Roman" panose="02020603050405020304" pitchFamily="18" charset="0"/>
            </a:endParaRPr>
          </a:p>
          <a:p>
            <a:pPr marL="285750" marR="0" indent="-285750">
              <a:spcBef>
                <a:spcPts val="0"/>
              </a:spcBef>
              <a:buFont typeface="Arial" panose="020B0604020202020204" pitchFamily="34" charset="0"/>
              <a:buChar char="•"/>
            </a:pPr>
            <a:endParaRPr lang="en-US" sz="1400" b="1" dirty="0">
              <a:solidFill>
                <a:schemeClr val="tx1">
                  <a:lumMod val="50000"/>
                  <a:lumOff val="50000"/>
                </a:schemeClr>
              </a:solidFill>
              <a:effectLst/>
              <a:latin typeface="+mn-lt"/>
              <a:ea typeface="Calibri" panose="020F0502020204030204" pitchFamily="34" charset="0"/>
              <a:cs typeface="Times New Roman" panose="02020603050405020304" pitchFamily="18" charset="0"/>
            </a:endParaRPr>
          </a:p>
        </p:txBody>
      </p:sp>
      <p:sp>
        <p:nvSpPr>
          <p:cNvPr id="5" name="object 2">
            <a:extLst>
              <a:ext uri="{FF2B5EF4-FFF2-40B4-BE49-F238E27FC236}">
                <a16:creationId xmlns:a16="http://schemas.microsoft.com/office/drawing/2014/main" id="{A9C500BC-9516-EEFF-FD88-EC38561CEEB0}"/>
              </a:ext>
            </a:extLst>
          </p:cNvPr>
          <p:cNvSpPr txBox="1">
            <a:spLocks noGrp="1"/>
          </p:cNvSpPr>
          <p:nvPr>
            <p:ph type="title"/>
          </p:nvPr>
        </p:nvSpPr>
        <p:spPr>
          <a:xfrm>
            <a:off x="588292" y="1112223"/>
            <a:ext cx="11015415" cy="689932"/>
          </a:xfrm>
          <a:prstGeom prst="rect">
            <a:avLst/>
          </a:prstGeom>
        </p:spPr>
        <p:txBody>
          <a:bodyPr vert="horz" wrap="square" lIns="0" tIns="12700" rIns="0" bIns="0" rtlCol="0">
            <a:spAutoFit/>
          </a:bodyPr>
          <a:lstStyle/>
          <a:p>
            <a:pPr marL="12700">
              <a:lnSpc>
                <a:spcPct val="100000"/>
              </a:lnSpc>
              <a:spcBef>
                <a:spcPts val="100"/>
              </a:spcBef>
            </a:pPr>
            <a:r>
              <a:rPr lang="en-US" b="1" spc="-10" dirty="0">
                <a:solidFill>
                  <a:srgbClr val="363840"/>
                </a:solidFill>
              </a:rPr>
              <a:t>Gaps in the Treatment of Behavioral Health</a:t>
            </a:r>
            <a:endParaRPr b="1" dirty="0">
              <a:solidFill>
                <a:srgbClr val="363840"/>
              </a:solidFill>
            </a:endParaRPr>
          </a:p>
        </p:txBody>
      </p:sp>
      <p:sp>
        <p:nvSpPr>
          <p:cNvPr id="6" name="Slide Number Placeholder 3">
            <a:extLst>
              <a:ext uri="{FF2B5EF4-FFF2-40B4-BE49-F238E27FC236}">
                <a16:creationId xmlns:a16="http://schemas.microsoft.com/office/drawing/2014/main" id="{9312EC17-03A2-593B-21EC-61C0EF18EE98}"/>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7</a:t>
            </a:fld>
            <a:endParaRPr lang="en-US" dirty="0"/>
          </a:p>
        </p:txBody>
      </p:sp>
    </p:spTree>
    <p:extLst>
      <p:ext uri="{BB962C8B-B14F-4D97-AF65-F5344CB8AC3E}">
        <p14:creationId xmlns:p14="http://schemas.microsoft.com/office/powerpoint/2010/main" val="304664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F47B82-8AE5-38F0-FC79-2E756EE3D1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745CB9-ABD5-2A4C-8CC4-BD5C920CF6F1}" type="slidenum">
              <a:rPr kumimoji="0" lang="en-US" sz="1200" b="0" i="0" u="none" strike="noStrike" kern="1200" cap="none" spc="0" normalizeH="0" baseline="0" noProof="0" smtClean="0">
                <a:ln>
                  <a:noFill/>
                </a:ln>
                <a:solidFill>
                  <a:srgbClr val="36384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363840">
                  <a:tint val="75000"/>
                </a:srgbClr>
              </a:solidFill>
              <a:effectLst/>
              <a:uLnTx/>
              <a:uFillTx/>
              <a:latin typeface="Calibri" panose="020F0502020204030204"/>
              <a:ea typeface="+mn-ea"/>
              <a:cs typeface="+mn-cs"/>
            </a:endParaRPr>
          </a:p>
        </p:txBody>
      </p:sp>
      <p:pic>
        <p:nvPicPr>
          <p:cNvPr id="17" name="Picture 16" descr="A picture containing cake, room, gambling house, gear&#10;&#10;Description automatically generated">
            <a:extLst>
              <a:ext uri="{FF2B5EF4-FFF2-40B4-BE49-F238E27FC236}">
                <a16:creationId xmlns:a16="http://schemas.microsoft.com/office/drawing/2014/main" id="{7FFF4075-78E7-20BE-2DBE-3BE23DA6D6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99" t="16139" r="67729"/>
          <a:stretch/>
        </p:blipFill>
        <p:spPr>
          <a:xfrm>
            <a:off x="1099126" y="2185061"/>
            <a:ext cx="1955395" cy="2305529"/>
          </a:xfrm>
          <a:prstGeom prst="rect">
            <a:avLst/>
          </a:prstGeom>
        </p:spPr>
      </p:pic>
      <p:pic>
        <p:nvPicPr>
          <p:cNvPr id="18" name="Picture 17" descr="A picture containing cake, room, gambling house, gear&#10;&#10;Description automatically generated">
            <a:extLst>
              <a:ext uri="{FF2B5EF4-FFF2-40B4-BE49-F238E27FC236}">
                <a16:creationId xmlns:a16="http://schemas.microsoft.com/office/drawing/2014/main" id="{D2AE2286-F9CB-CCC7-0186-FE7EA908CB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87" t="16139" r="35340"/>
          <a:stretch/>
        </p:blipFill>
        <p:spPr>
          <a:xfrm>
            <a:off x="4967762" y="2185061"/>
            <a:ext cx="1955395" cy="2305529"/>
          </a:xfrm>
          <a:prstGeom prst="rect">
            <a:avLst/>
          </a:prstGeom>
        </p:spPr>
      </p:pic>
      <p:pic>
        <p:nvPicPr>
          <p:cNvPr id="19" name="Picture 18" descr="A picture containing cake, room, gambling house, gear&#10;&#10;Description automatically generated">
            <a:extLst>
              <a:ext uri="{FF2B5EF4-FFF2-40B4-BE49-F238E27FC236}">
                <a16:creationId xmlns:a16="http://schemas.microsoft.com/office/drawing/2014/main" id="{4E767198-ABF6-CEC9-95B5-E0E50EC6FD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001" t="16139" r="2926"/>
          <a:stretch/>
        </p:blipFill>
        <p:spPr>
          <a:xfrm>
            <a:off x="8836398" y="2185060"/>
            <a:ext cx="1955396" cy="2305530"/>
          </a:xfrm>
          <a:prstGeom prst="rect">
            <a:avLst/>
          </a:prstGeom>
        </p:spPr>
      </p:pic>
      <p:sp>
        <p:nvSpPr>
          <p:cNvPr id="20" name="Rectangle 19">
            <a:extLst>
              <a:ext uri="{FF2B5EF4-FFF2-40B4-BE49-F238E27FC236}">
                <a16:creationId xmlns:a16="http://schemas.microsoft.com/office/drawing/2014/main" id="{0AD60CCF-DEF8-F029-11B3-59DC1885C576}"/>
              </a:ext>
            </a:extLst>
          </p:cNvPr>
          <p:cNvSpPr/>
          <p:nvPr/>
        </p:nvSpPr>
        <p:spPr>
          <a:xfrm>
            <a:off x="520025" y="3995614"/>
            <a:ext cx="3113597" cy="439107"/>
          </a:xfrm>
          <a:prstGeom prst="rect">
            <a:avLst/>
          </a:prstGeom>
          <a:no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6BD8FF"/>
                </a:solidFill>
                <a:effectLst/>
                <a:uLnTx/>
                <a:uFillTx/>
                <a:ea typeface="Open Sans" panose="020B0606030504020204" pitchFamily="34" charset="0"/>
                <a:cs typeface="Segoe UI" panose="020B0502040204020203" pitchFamily="34" charset="0"/>
              </a:rPr>
              <a:t>Engaging Content</a:t>
            </a:r>
          </a:p>
        </p:txBody>
      </p:sp>
      <p:sp>
        <p:nvSpPr>
          <p:cNvPr id="21" name="Rectangle 20">
            <a:extLst>
              <a:ext uri="{FF2B5EF4-FFF2-40B4-BE49-F238E27FC236}">
                <a16:creationId xmlns:a16="http://schemas.microsoft.com/office/drawing/2014/main" id="{4BE272B1-9F51-72E4-0B14-EE705057B6B7}"/>
              </a:ext>
            </a:extLst>
          </p:cNvPr>
          <p:cNvSpPr/>
          <p:nvPr/>
        </p:nvSpPr>
        <p:spPr>
          <a:xfrm>
            <a:off x="4650059" y="3995615"/>
            <a:ext cx="2744970" cy="439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C3E5"/>
                </a:solidFill>
                <a:effectLst/>
                <a:uLnTx/>
                <a:uFillTx/>
                <a:ea typeface="Open Sans" panose="020B0606030504020204" pitchFamily="34" charset="0"/>
                <a:cs typeface="Segoe UI" panose="020B0502040204020203" pitchFamily="34" charset="0"/>
              </a:rPr>
              <a:t>Coaching Support</a:t>
            </a:r>
          </a:p>
        </p:txBody>
      </p:sp>
      <p:sp>
        <p:nvSpPr>
          <p:cNvPr id="22" name="Rectangle 21">
            <a:extLst>
              <a:ext uri="{FF2B5EF4-FFF2-40B4-BE49-F238E27FC236}">
                <a16:creationId xmlns:a16="http://schemas.microsoft.com/office/drawing/2014/main" id="{BA067E1C-D9A5-7E25-6B02-C271A3702C71}"/>
              </a:ext>
            </a:extLst>
          </p:cNvPr>
          <p:cNvSpPr/>
          <p:nvPr/>
        </p:nvSpPr>
        <p:spPr>
          <a:xfrm>
            <a:off x="8759146" y="3995616"/>
            <a:ext cx="2109899" cy="439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461FF"/>
                </a:solidFill>
                <a:effectLst/>
                <a:uLnTx/>
                <a:uFillTx/>
                <a:ea typeface="Open Sans" panose="020B0606030504020204" pitchFamily="34" charset="0"/>
                <a:cs typeface="Segoe UI" panose="020B0502040204020203" pitchFamily="34" charset="0"/>
              </a:rPr>
              <a:t>Family Support</a:t>
            </a:r>
          </a:p>
        </p:txBody>
      </p:sp>
      <p:sp>
        <p:nvSpPr>
          <p:cNvPr id="23" name="Rectangle 22">
            <a:extLst>
              <a:ext uri="{FF2B5EF4-FFF2-40B4-BE49-F238E27FC236}">
                <a16:creationId xmlns:a16="http://schemas.microsoft.com/office/drawing/2014/main" id="{4F6EA9D0-A1CC-6AB8-B867-7E5FD5FCF6E7}"/>
              </a:ext>
            </a:extLst>
          </p:cNvPr>
          <p:cNvSpPr/>
          <p:nvPr/>
        </p:nvSpPr>
        <p:spPr>
          <a:xfrm>
            <a:off x="857411" y="4511829"/>
            <a:ext cx="2438823" cy="123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Construction Trainings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45+ courses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500+ lessons</a:t>
            </a:r>
          </a:p>
        </p:txBody>
      </p:sp>
      <p:sp>
        <p:nvSpPr>
          <p:cNvPr id="25" name="Rectangle 24">
            <a:extLst>
              <a:ext uri="{FF2B5EF4-FFF2-40B4-BE49-F238E27FC236}">
                <a16:creationId xmlns:a16="http://schemas.microsoft.com/office/drawing/2014/main" id="{AEC20727-6C9B-B825-C25A-2C397FD4E6DB}"/>
              </a:ext>
            </a:extLst>
          </p:cNvPr>
          <p:cNvSpPr/>
          <p:nvPr/>
        </p:nvSpPr>
        <p:spPr>
          <a:xfrm>
            <a:off x="4693090" y="4511828"/>
            <a:ext cx="2890123" cy="1789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Confidential phone line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Available 24/7</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Connect in the moment</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Offer human-centered care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1:1 peer </a:t>
            </a:r>
            <a:r>
              <a:rPr lang="en-US" sz="1400" kern="1200" dirty="0">
                <a:solidFill>
                  <a:srgbClr val="363840"/>
                </a:solidFill>
                <a:ea typeface="Open Sans" panose="020B0606030504020204" pitchFamily="34" charset="0"/>
                <a:cs typeface="Segoe UI" panose="020B0502040204020203" pitchFamily="34" charset="0"/>
              </a:rPr>
              <a:t>s</a:t>
            </a: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upport </a:t>
            </a:r>
            <a:r>
              <a:rPr lang="en-US" sz="1400" kern="1200" dirty="0">
                <a:solidFill>
                  <a:srgbClr val="363840"/>
                </a:solidFill>
                <a:ea typeface="Open Sans" panose="020B0606030504020204" pitchFamily="34" charset="0"/>
                <a:cs typeface="Segoe UI" panose="020B0502040204020203" pitchFamily="34" charset="0"/>
              </a:rPr>
              <a:t>c</a:t>
            </a: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oaching</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Assertive Community Engagement</a:t>
            </a:r>
          </a:p>
          <a:p>
            <a:pPr marL="116205"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42C1F8ED-2B5F-54C5-DAEA-7E3EA7E77F02}"/>
              </a:ext>
            </a:extLst>
          </p:cNvPr>
          <p:cNvSpPr/>
          <p:nvPr/>
        </p:nvSpPr>
        <p:spPr>
          <a:xfrm>
            <a:off x="8915400" y="4503171"/>
            <a:ext cx="2109900" cy="162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rPr>
              <a:t>Family support is complimentary and includes specific marketing and engagement techniques to target family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63840"/>
              </a:solidFill>
              <a:effectLst/>
              <a:uLnTx/>
              <a:uFillTx/>
              <a:ea typeface="Open Sans" panose="020B0606030504020204" pitchFamily="34" charset="0"/>
              <a:cs typeface="Segoe UI" panose="020B0502040204020203" pitchFamily="34" charset="0"/>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srgbClr val="363840"/>
              </a:solidFill>
              <a:effectLst/>
              <a:highlight>
                <a:srgbClr val="FFFF00"/>
              </a:highlight>
              <a:uLnTx/>
              <a:uFillTx/>
              <a:ea typeface="Open Sans" panose="020B0606030504020204" pitchFamily="34" charset="0"/>
              <a:cs typeface="Segoe UI" panose="020B0502040204020203" pitchFamily="34" charset="0"/>
            </a:endParaRPr>
          </a:p>
          <a:p>
            <a:pPr marL="171450" marR="0" lvl="0" indent="-171450" algn="ctr"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srgbClr val="363840"/>
              </a:solidFill>
              <a:effectLst/>
              <a:highlight>
                <a:srgbClr val="FFFF00"/>
              </a:highlight>
              <a:uLnTx/>
              <a:uFillTx/>
              <a:ea typeface="Open Sans" panose="020B0606030504020204" pitchFamily="34" charset="0"/>
              <a:cs typeface="Segoe UI" panose="020B0502040204020203" pitchFamily="34" charset="0"/>
            </a:endParaRPr>
          </a:p>
        </p:txBody>
      </p:sp>
    </p:spTree>
    <p:extLst>
      <p:ext uri="{BB962C8B-B14F-4D97-AF65-F5344CB8AC3E}">
        <p14:creationId xmlns:p14="http://schemas.microsoft.com/office/powerpoint/2010/main" val="294545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85850-73E9-D5F8-0B44-D85B03A3B0B5}"/>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23773B0C-D7B5-EE0D-6FE5-037A540D037E}"/>
              </a:ext>
            </a:extLst>
          </p:cNvPr>
          <p:cNvSpPr/>
          <p:nvPr/>
        </p:nvSpPr>
        <p:spPr>
          <a:xfrm>
            <a:off x="588292" y="2876823"/>
            <a:ext cx="11070307" cy="22098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F94978F-3AF3-1D16-1856-10BDB32900FF}"/>
              </a:ext>
            </a:extLst>
          </p:cNvPr>
          <p:cNvSpPr txBox="1"/>
          <p:nvPr/>
        </p:nvSpPr>
        <p:spPr>
          <a:xfrm>
            <a:off x="838200" y="3313167"/>
            <a:ext cx="4258994" cy="13696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700" b="1" i="0" u="none" strike="noStrike" kern="1200" cap="none" spc="0" normalizeH="0" baseline="0" noProof="0" dirty="0">
                <a:ln>
                  <a:noFill/>
                </a:ln>
                <a:solidFill>
                  <a:schemeClr val="bg1"/>
                </a:solidFill>
                <a:effectLst/>
                <a:uLnTx/>
                <a:uFillTx/>
                <a:latin typeface="+mn-lt"/>
                <a:ea typeface="+mn-ea"/>
                <a:cs typeface="Segoe UI" panose="020B0502040204020203" pitchFamily="34" charset="0"/>
              </a:rPr>
              <a:t>Mental Health Communication 101</a:t>
            </a: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700" b="1" kern="1200" dirty="0">
                <a:solidFill>
                  <a:schemeClr val="bg1"/>
                </a:solidFill>
                <a:latin typeface="+mn-lt"/>
                <a:ea typeface="+mn-ea"/>
                <a:cs typeface="Segoe UI" panose="020B0502040204020203" pitchFamily="34" charset="0"/>
              </a:rPr>
              <a:t>Approaching Employees</a:t>
            </a: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kumimoji="0" lang="en-US" sz="1700" b="1" i="0" u="none" strike="noStrike" kern="1200" cap="none" spc="0" normalizeH="0" baseline="0" noProof="0" dirty="0">
                <a:ln>
                  <a:noFill/>
                </a:ln>
                <a:solidFill>
                  <a:schemeClr val="bg1"/>
                </a:solidFill>
                <a:effectLst/>
                <a:uLnTx/>
                <a:uFillTx/>
                <a:latin typeface="+mn-lt"/>
                <a:ea typeface="+mn-ea"/>
                <a:cs typeface="Segoe UI" panose="020B0502040204020203" pitchFamily="34" charset="0"/>
              </a:rPr>
              <a:t>Suicide: Prevention, Ideation, and Support</a:t>
            </a:r>
          </a:p>
          <a:p>
            <a:pPr marL="285750" marR="0" lvl="0" indent="-285750" algn="l" defTabSz="914400" rtl="0" eaLnBrk="1" fontAlgn="auto" latinLnBrk="0" hangingPunct="1">
              <a:lnSpc>
                <a:spcPct val="100000"/>
              </a:lnSpc>
              <a:spcBef>
                <a:spcPts val="600"/>
              </a:spcBef>
              <a:buClrTx/>
              <a:buSzTx/>
              <a:buFont typeface="Arial" panose="020B0604020202020204" pitchFamily="34" charset="0"/>
              <a:buChar char="•"/>
              <a:tabLst/>
              <a:defRPr/>
            </a:pPr>
            <a:r>
              <a:rPr lang="en-US" sz="1700" b="1" kern="1200" dirty="0">
                <a:solidFill>
                  <a:schemeClr val="bg1"/>
                </a:solidFill>
                <a:latin typeface="+mn-lt"/>
                <a:ea typeface="+mn-ea"/>
                <a:cs typeface="Segoe UI" panose="020B0502040204020203" pitchFamily="34" charset="0"/>
              </a:rPr>
              <a:t>Recovery First Aid: Substance Use</a:t>
            </a:r>
            <a:endParaRPr kumimoji="0" lang="en-US" sz="1700" b="1" i="0" u="none" strike="noStrike" kern="1200" cap="none" spc="0" normalizeH="0" baseline="0" noProof="0" dirty="0">
              <a:ln>
                <a:noFill/>
              </a:ln>
              <a:solidFill>
                <a:schemeClr val="bg1"/>
              </a:solidFill>
              <a:effectLst/>
              <a:uLnTx/>
              <a:uFillTx/>
              <a:latin typeface="+mn-lt"/>
              <a:ea typeface="+mn-ea"/>
              <a:cs typeface="Segoe UI" panose="020B0502040204020203" pitchFamily="34" charset="0"/>
            </a:endParaRPr>
          </a:p>
        </p:txBody>
      </p:sp>
      <p:sp>
        <p:nvSpPr>
          <p:cNvPr id="11" name="object 2">
            <a:extLst>
              <a:ext uri="{FF2B5EF4-FFF2-40B4-BE49-F238E27FC236}">
                <a16:creationId xmlns:a16="http://schemas.microsoft.com/office/drawing/2014/main" id="{14426361-5F89-4E8A-9579-EC987CB09CB1}"/>
              </a:ext>
            </a:extLst>
          </p:cNvPr>
          <p:cNvSpPr txBox="1">
            <a:spLocks/>
          </p:cNvSpPr>
          <p:nvPr/>
        </p:nvSpPr>
        <p:spPr>
          <a:xfrm>
            <a:off x="588292" y="1143000"/>
            <a:ext cx="11015415" cy="68993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marL="12700">
              <a:lnSpc>
                <a:spcPct val="100000"/>
              </a:lnSpc>
              <a:spcBef>
                <a:spcPts val="100"/>
              </a:spcBef>
            </a:pPr>
            <a:r>
              <a:rPr lang="en-US" b="1" spc="-10" dirty="0">
                <a:solidFill>
                  <a:srgbClr val="363840"/>
                </a:solidFill>
              </a:rPr>
              <a:t>Construction-Specific Trainings</a:t>
            </a:r>
            <a:endParaRPr lang="en-US" b="1" dirty="0">
              <a:solidFill>
                <a:srgbClr val="363840"/>
              </a:solidFill>
            </a:endParaRPr>
          </a:p>
        </p:txBody>
      </p:sp>
      <p:pic>
        <p:nvPicPr>
          <p:cNvPr id="17" name="Picture 16" descr="A computer and phone with gloves on screen&#10;&#10;Description automatically generated">
            <a:extLst>
              <a:ext uri="{FF2B5EF4-FFF2-40B4-BE49-F238E27FC236}">
                <a16:creationId xmlns:a16="http://schemas.microsoft.com/office/drawing/2014/main" id="{743DA2A8-6D23-DC7B-FBBD-331E01FAC0EF}"/>
              </a:ext>
            </a:extLst>
          </p:cNvPr>
          <p:cNvPicPr>
            <a:picLocks noChangeAspect="1"/>
          </p:cNvPicPr>
          <p:nvPr/>
        </p:nvPicPr>
        <p:blipFill>
          <a:blip r:embed="rId3" cstate="print">
            <a:extLst>
              <a:ext uri="{28A0092B-C50C-407E-A947-70E740481C1C}">
                <a14:useLocalDpi xmlns:a14="http://schemas.microsoft.com/office/drawing/2010/main" val="0"/>
              </a:ext>
            </a:extLst>
          </a:blip>
          <a:srcRect l="73750" t="10000" r="5000" b="15555"/>
          <a:stretch/>
        </p:blipFill>
        <p:spPr>
          <a:xfrm>
            <a:off x="10078234" y="2388647"/>
            <a:ext cx="1525473" cy="3006081"/>
          </a:xfrm>
          <a:prstGeom prst="rect">
            <a:avLst/>
          </a:prstGeom>
        </p:spPr>
      </p:pic>
      <p:pic>
        <p:nvPicPr>
          <p:cNvPr id="15" name="Picture 14" descr="A computer and phone with gloves on screen&#10;&#10;Description automatically generated">
            <a:extLst>
              <a:ext uri="{FF2B5EF4-FFF2-40B4-BE49-F238E27FC236}">
                <a16:creationId xmlns:a16="http://schemas.microsoft.com/office/drawing/2014/main" id="{00DBB3C6-1FA4-25F7-2DD6-28D1B342B9C8}"/>
              </a:ext>
            </a:extLst>
          </p:cNvPr>
          <p:cNvPicPr>
            <a:picLocks noChangeAspect="1"/>
          </p:cNvPicPr>
          <p:nvPr/>
        </p:nvPicPr>
        <p:blipFill>
          <a:blip r:embed="rId3">
            <a:extLst>
              <a:ext uri="{28A0092B-C50C-407E-A947-70E740481C1C}">
                <a14:useLocalDpi xmlns:a14="http://schemas.microsoft.com/office/drawing/2010/main" val="0"/>
              </a:ext>
            </a:extLst>
          </a:blip>
          <a:srcRect t="11953" r="32905" b="20315"/>
          <a:stretch/>
        </p:blipFill>
        <p:spPr>
          <a:xfrm>
            <a:off x="4608550" y="2312064"/>
            <a:ext cx="5937936" cy="3371811"/>
          </a:xfrm>
          <a:prstGeom prst="rect">
            <a:avLst/>
          </a:prstGeom>
        </p:spPr>
      </p:pic>
      <p:sp>
        <p:nvSpPr>
          <p:cNvPr id="20" name="Slide Number Placeholder 3">
            <a:extLst>
              <a:ext uri="{FF2B5EF4-FFF2-40B4-BE49-F238E27FC236}">
                <a16:creationId xmlns:a16="http://schemas.microsoft.com/office/drawing/2014/main" id="{01B314F6-7332-FA91-577A-AC2DCFDC7AF1}"/>
              </a:ext>
            </a:extLst>
          </p:cNvPr>
          <p:cNvSpPr>
            <a:spLocks noGrp="1"/>
          </p:cNvSpPr>
          <p:nvPr>
            <p:ph type="sldNum" sz="quarter" idx="12"/>
          </p:nvPr>
        </p:nvSpPr>
        <p:spPr>
          <a:xfrm>
            <a:off x="9399372" y="6301145"/>
            <a:ext cx="2053795" cy="365125"/>
          </a:xfrm>
        </p:spPr>
        <p:txBody>
          <a:bodyPr/>
          <a:lstStyle/>
          <a:p>
            <a:fld id="{2A745CB9-ABD5-2A4C-8CC4-BD5C920CF6F1}" type="slidenum">
              <a:rPr lang="en-US" smtClean="0"/>
              <a:t>9</a:t>
            </a:fld>
            <a:endParaRPr lang="en-US" dirty="0"/>
          </a:p>
        </p:txBody>
      </p:sp>
    </p:spTree>
    <p:extLst>
      <p:ext uri="{BB962C8B-B14F-4D97-AF65-F5344CB8AC3E}">
        <p14:creationId xmlns:p14="http://schemas.microsoft.com/office/powerpoint/2010/main" val="2402016661"/>
      </p:ext>
    </p:extLst>
  </p:cSld>
  <p:clrMapOvr>
    <a:masterClrMapping/>
  </p:clrMapOvr>
</p:sld>
</file>

<file path=ppt/theme/theme1.xml><?xml version="1.0" encoding="utf-8"?>
<a:theme xmlns:a="http://schemas.openxmlformats.org/drawingml/2006/main" name="Youturn Deck - Dot">
  <a:themeElements>
    <a:clrScheme name="Youturn Health">
      <a:dk1>
        <a:srgbClr val="363840"/>
      </a:dk1>
      <a:lt1>
        <a:srgbClr val="FFFFFF"/>
      </a:lt1>
      <a:dk2>
        <a:srgbClr val="00C3E5"/>
      </a:dk2>
      <a:lt2>
        <a:srgbClr val="E8EBF2"/>
      </a:lt2>
      <a:accent1>
        <a:srgbClr val="2461FF"/>
      </a:accent1>
      <a:accent2>
        <a:srgbClr val="BF2073"/>
      </a:accent2>
      <a:accent3>
        <a:srgbClr val="5E1FC3"/>
      </a:accent3>
      <a:accent4>
        <a:srgbClr val="28D1B5"/>
      </a:accent4>
      <a:accent5>
        <a:srgbClr val="6BD8FF"/>
      </a:accent5>
      <a:accent6>
        <a:srgbClr val="E579AB"/>
      </a:accent6>
      <a:hlink>
        <a:srgbClr val="2461FF"/>
      </a:hlink>
      <a:folHlink>
        <a:srgbClr val="2461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11576</TotalTime>
  <Words>1044</Words>
  <Application>Microsoft Office PowerPoint</Application>
  <PresentationFormat>Widescreen</PresentationFormat>
  <Paragraphs>180</Paragraphs>
  <Slides>20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Yu Gothic Medium</vt:lpstr>
      <vt:lpstr>Yu Gothic UI</vt:lpstr>
      <vt:lpstr>Aptos</vt:lpstr>
      <vt:lpstr>Arial</vt:lpstr>
      <vt:lpstr>Calibri</vt:lpstr>
      <vt:lpstr>Courier New</vt:lpstr>
      <vt:lpstr>Lato Light</vt:lpstr>
      <vt:lpstr>Open Sans</vt:lpstr>
      <vt:lpstr>Segoe UI</vt:lpstr>
      <vt:lpstr>Youturn Deck - Dot</vt:lpstr>
      <vt:lpstr>IMAP Program: Youturn Health Overview</vt:lpstr>
      <vt:lpstr> Agenda:  1. Introductions  2. Do we have a problem?  3. Do we want to solve the problem?  4. What is changing about IMAP and why?  5. What is the solution?  6. What we need from you?  7. Discussion</vt:lpstr>
      <vt:lpstr>PowerPoint Presentation</vt:lpstr>
      <vt:lpstr>Construction Numbers</vt:lpstr>
      <vt:lpstr>PowerPoint Presentation</vt:lpstr>
      <vt:lpstr>Program Overview</vt:lpstr>
      <vt:lpstr>Gaps in the Treatment of Behavioral Health</vt:lpstr>
      <vt:lpstr>PowerPoint Presentation</vt:lpstr>
      <vt:lpstr>PowerPoint Presentation</vt:lpstr>
      <vt:lpstr>PowerPoint Presentation</vt:lpstr>
      <vt:lpstr>PowerPoint Presentation</vt:lpstr>
      <vt:lpstr>PowerPoint Presentation</vt:lpstr>
      <vt:lpstr>New Resources Coming to Your Local</vt:lpstr>
      <vt:lpstr>PowerPoint Presentation</vt:lpstr>
      <vt:lpstr>Making IMAP Part  of Your Local’s Culture</vt:lpstr>
      <vt:lpstr>IMAP Marketing Materials</vt:lpstr>
      <vt:lpstr>PowerPoint Presentation</vt:lpstr>
      <vt:lpstr>Program Promotion:  What Will Work Best for Your Local? </vt:lpstr>
      <vt:lpstr>Newsletter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Sivwright</dc:creator>
  <cp:lastModifiedBy>Bridget Kelly</cp:lastModifiedBy>
  <cp:revision>17</cp:revision>
  <dcterms:created xsi:type="dcterms:W3CDTF">2024-04-03T17:26:09Z</dcterms:created>
  <dcterms:modified xsi:type="dcterms:W3CDTF">2025-07-23T17:24:48Z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2024-03-14T00:00:00Z</vt:filetime>
  </property>
  <property fmtid="{D5CDD505-2E9C-101B-9397-08002B2CF9AE}" pid="3" name="Creator">
    <vt:lpwstr>Acrobat PDFMaker 23 for PowerPoint</vt:lpwstr>
  </property>
  <property fmtid="{D5CDD505-2E9C-101B-9397-08002B2CF9AE}" pid="4" name="LastSaved">
    <vt:filetime>2024-04-03T00:00:00Z</vt:filetime>
  </property>
  <property fmtid="{D5CDD505-2E9C-101B-9397-08002B2CF9AE}" pid="5" name="Producer">
    <vt:lpwstr>Adobe PDF Library 23.8.53</vt:lpwstr>
  </property>
</Properties>
</file>